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 id="2147483772" r:id="rId3"/>
  </p:sldMasterIdLst>
  <p:notesMasterIdLst>
    <p:notesMasterId r:id="rId15"/>
  </p:notesMasterIdLst>
  <p:handoutMasterIdLst>
    <p:handoutMasterId r:id="rId16"/>
  </p:handoutMasterIdLst>
  <p:sldIdLst>
    <p:sldId id="274" r:id="rId4"/>
    <p:sldId id="277" r:id="rId5"/>
    <p:sldId id="339" r:id="rId6"/>
    <p:sldId id="349" r:id="rId7"/>
    <p:sldId id="358" r:id="rId8"/>
    <p:sldId id="344" r:id="rId9"/>
    <p:sldId id="347" r:id="rId10"/>
    <p:sldId id="352" r:id="rId11"/>
    <p:sldId id="351" r:id="rId12"/>
    <p:sldId id="354" r:id="rId13"/>
    <p:sldId id="35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D9BD"/>
    <a:srgbClr val="FF7525"/>
    <a:srgbClr val="FDD07F"/>
    <a:srgbClr val="96EED5"/>
    <a:srgbClr val="8BD5E9"/>
    <a:srgbClr val="061A20"/>
    <a:srgbClr val="A0DDEE"/>
    <a:srgbClr val="60C6E2"/>
    <a:srgbClr val="FDCF7B"/>
    <a:srgbClr val="4CE2B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27" autoAdjust="0"/>
    <p:restoredTop sz="93979" autoAdjust="0"/>
  </p:normalViewPr>
  <p:slideViewPr>
    <p:cSldViewPr snapToGrid="0">
      <p:cViewPr varScale="1">
        <p:scale>
          <a:sx n="114" d="100"/>
          <a:sy n="114" d="100"/>
        </p:scale>
        <p:origin x="594" y="102"/>
      </p:cViewPr>
      <p:guideLst/>
    </p:cSldViewPr>
  </p:slideViewPr>
  <p:outlineViewPr>
    <p:cViewPr>
      <p:scale>
        <a:sx n="33" d="100"/>
        <a:sy n="33" d="100"/>
      </p:scale>
      <p:origin x="0" y="-68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87E3F-32C8-452B-992B-8295B412E54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47A34557-1D59-459F-A66B-7C495B0BECD8}">
      <dgm:prSet phldrT="[Text]" custT="1"/>
      <dgm:spPr/>
      <dgm:t>
        <a:bodyPr/>
        <a:lstStyle/>
        <a:p>
          <a:r>
            <a:rPr lang="en-US" altLang="en-US" sz="1800" dirty="0"/>
            <a:t>501(c)(6) not-for profit corporation</a:t>
          </a:r>
          <a:endParaRPr lang="en-US" sz="1800" dirty="0"/>
        </a:p>
      </dgm:t>
    </dgm:pt>
    <dgm:pt modelId="{6803A921-78BF-47CB-91E4-15F9EE52C9A1}" type="parTrans" cxnId="{CBFA3706-C065-4706-9DEE-A0C8D9E70C14}">
      <dgm:prSet/>
      <dgm:spPr/>
      <dgm:t>
        <a:bodyPr/>
        <a:lstStyle/>
        <a:p>
          <a:endParaRPr lang="en-US" sz="1050"/>
        </a:p>
      </dgm:t>
    </dgm:pt>
    <dgm:pt modelId="{7EFDB098-675D-4BE3-B81A-4AC39540DFFD}" type="sibTrans" cxnId="{CBFA3706-C065-4706-9DEE-A0C8D9E70C14}">
      <dgm:prSet/>
      <dgm:spPr/>
      <dgm:t>
        <a:bodyPr/>
        <a:lstStyle/>
        <a:p>
          <a:endParaRPr lang="en-US" sz="1050"/>
        </a:p>
      </dgm:t>
    </dgm:pt>
    <dgm:pt modelId="{BF495FE7-C096-49A3-BAEE-9EBB64646BC8}">
      <dgm:prSet custT="1"/>
      <dgm:spPr/>
      <dgm:t>
        <a:bodyPr/>
        <a:lstStyle/>
        <a:p>
          <a:r>
            <a:rPr lang="en-US" altLang="en-US" sz="1800" dirty="0"/>
            <a:t>One of 9 regional grid operators</a:t>
          </a:r>
        </a:p>
      </dgm:t>
    </dgm:pt>
    <dgm:pt modelId="{67E441BD-877F-481D-A17B-7F33EE69CE61}" type="parTrans" cxnId="{47AB1205-C671-427F-9A29-72393079BA45}">
      <dgm:prSet/>
      <dgm:spPr/>
      <dgm:t>
        <a:bodyPr/>
        <a:lstStyle/>
        <a:p>
          <a:endParaRPr lang="en-US" sz="1050"/>
        </a:p>
      </dgm:t>
    </dgm:pt>
    <dgm:pt modelId="{9A3D0F9A-C7EE-40AB-A0E2-AE5C7D97E327}" type="sibTrans" cxnId="{47AB1205-C671-427F-9A29-72393079BA45}">
      <dgm:prSet/>
      <dgm:spPr/>
      <dgm:t>
        <a:bodyPr/>
        <a:lstStyle/>
        <a:p>
          <a:endParaRPr lang="en-US" sz="1050"/>
        </a:p>
      </dgm:t>
    </dgm:pt>
    <dgm:pt modelId="{79DE4564-DB81-474B-8012-6F7CDD8766B2}">
      <dgm:prSet custT="1"/>
      <dgm:spPr/>
      <dgm:t>
        <a:bodyPr/>
        <a:lstStyle/>
        <a:p>
          <a:r>
            <a:rPr lang="en-US" altLang="en-US" sz="1800" dirty="0"/>
            <a:t>113 member companies in 14 states</a:t>
          </a:r>
        </a:p>
      </dgm:t>
    </dgm:pt>
    <dgm:pt modelId="{F5C56D90-8993-4E07-897E-847A5A1D3126}" type="parTrans" cxnId="{7050F04E-6583-42CE-A8BC-915F52BE0536}">
      <dgm:prSet/>
      <dgm:spPr/>
      <dgm:t>
        <a:bodyPr/>
        <a:lstStyle/>
        <a:p>
          <a:endParaRPr lang="en-US" sz="1050"/>
        </a:p>
      </dgm:t>
    </dgm:pt>
    <dgm:pt modelId="{9B364B37-A4C3-4159-B492-C8A2F4AAB6D4}" type="sibTrans" cxnId="{7050F04E-6583-42CE-A8BC-915F52BE0536}">
      <dgm:prSet/>
      <dgm:spPr/>
      <dgm:t>
        <a:bodyPr/>
        <a:lstStyle/>
        <a:p>
          <a:endParaRPr lang="en-US" sz="1050"/>
        </a:p>
      </dgm:t>
    </dgm:pt>
    <dgm:pt modelId="{7CDE723E-1BE2-48D2-B2DA-CF2128C78A96}">
      <dgm:prSet custT="1"/>
      <dgm:spPr/>
      <dgm:t>
        <a:bodyPr/>
        <a:lstStyle/>
        <a:p>
          <a:r>
            <a:rPr lang="en-US" altLang="en-US" sz="1800" dirty="0"/>
            <a:t>“Air traffic control” for high-voltage grid</a:t>
          </a:r>
        </a:p>
      </dgm:t>
    </dgm:pt>
    <dgm:pt modelId="{675FE852-3733-474C-A0DD-41C79BD18BA4}" type="parTrans" cxnId="{D6D213BA-1A38-4A9A-9863-167E143592E5}">
      <dgm:prSet/>
      <dgm:spPr/>
      <dgm:t>
        <a:bodyPr/>
        <a:lstStyle/>
        <a:p>
          <a:endParaRPr lang="en-US" sz="1050"/>
        </a:p>
      </dgm:t>
    </dgm:pt>
    <dgm:pt modelId="{F45B5F4C-BC9C-4081-A1C1-91FE150D5D16}" type="sibTrans" cxnId="{D6D213BA-1A38-4A9A-9863-167E143592E5}">
      <dgm:prSet/>
      <dgm:spPr/>
      <dgm:t>
        <a:bodyPr/>
        <a:lstStyle/>
        <a:p>
          <a:endParaRPr lang="en-US" sz="1050"/>
        </a:p>
      </dgm:t>
    </dgm:pt>
    <dgm:pt modelId="{A0F38047-4F4A-4A07-BA4C-024087BACA01}">
      <dgm:prSet custT="1"/>
      <dgm:spPr/>
      <dgm:t>
        <a:bodyPr/>
        <a:lstStyle/>
        <a:p>
          <a:r>
            <a:rPr lang="en-US" sz="1800" dirty="0"/>
            <a:t>Balances supply and demand across region</a:t>
          </a:r>
        </a:p>
      </dgm:t>
    </dgm:pt>
    <dgm:pt modelId="{EC9FAE50-5528-44CB-9A84-B74366ECA85D}" type="parTrans" cxnId="{7E1E56DD-D32E-4B99-B92E-377A65490B72}">
      <dgm:prSet/>
      <dgm:spPr/>
      <dgm:t>
        <a:bodyPr/>
        <a:lstStyle/>
        <a:p>
          <a:endParaRPr lang="en-US"/>
        </a:p>
      </dgm:t>
    </dgm:pt>
    <dgm:pt modelId="{DC01D2DA-27F0-4EC3-91AF-315370C1B295}" type="sibTrans" cxnId="{7E1E56DD-D32E-4B99-B92E-377A65490B72}">
      <dgm:prSet/>
      <dgm:spPr/>
      <dgm:t>
        <a:bodyPr/>
        <a:lstStyle/>
        <a:p>
          <a:endParaRPr lang="en-US"/>
        </a:p>
      </dgm:t>
    </dgm:pt>
    <dgm:pt modelId="{278D6CC4-2A00-4C10-BDDF-696B083018CC}">
      <dgm:prSet custT="1"/>
      <dgm:spPr/>
      <dgm:t>
        <a:bodyPr/>
        <a:lstStyle/>
        <a:p>
          <a:r>
            <a:rPr lang="en-US" sz="1800" dirty="0"/>
            <a:t>Maintains reliable grid operations</a:t>
          </a:r>
        </a:p>
      </dgm:t>
    </dgm:pt>
    <dgm:pt modelId="{21A9CB52-DDBC-4F9B-A8EE-92B2DE647FFB}" type="parTrans" cxnId="{F608FAA3-E0F7-45C7-A543-01DED10B76C1}">
      <dgm:prSet/>
      <dgm:spPr/>
      <dgm:t>
        <a:bodyPr/>
        <a:lstStyle/>
        <a:p>
          <a:endParaRPr lang="en-US"/>
        </a:p>
      </dgm:t>
    </dgm:pt>
    <dgm:pt modelId="{BF48C6AB-72EA-4E39-BF8A-FA00E263528F}" type="sibTrans" cxnId="{F608FAA3-E0F7-45C7-A543-01DED10B76C1}">
      <dgm:prSet/>
      <dgm:spPr/>
      <dgm:t>
        <a:bodyPr/>
        <a:lstStyle/>
        <a:p>
          <a:endParaRPr lang="en-US"/>
        </a:p>
      </dgm:t>
    </dgm:pt>
    <dgm:pt modelId="{DFE93376-5D60-4F95-A3C4-84ED2DE7771B}">
      <dgm:prSet custT="1"/>
      <dgm:spPr/>
      <dgm:t>
        <a:bodyPr/>
        <a:lstStyle/>
        <a:p>
          <a:r>
            <a:rPr lang="en-US" altLang="en-US" sz="1800" dirty="0"/>
            <a:t>Operates wholesale energy market</a:t>
          </a:r>
          <a:endParaRPr lang="en-US" sz="1800" dirty="0"/>
        </a:p>
      </dgm:t>
    </dgm:pt>
    <dgm:pt modelId="{D35167D9-F369-49C3-9ED7-EC04FBF071A7}" type="parTrans" cxnId="{58FD424B-E04A-4AF0-A9CB-59455D0CA438}">
      <dgm:prSet/>
      <dgm:spPr/>
      <dgm:t>
        <a:bodyPr/>
        <a:lstStyle/>
        <a:p>
          <a:endParaRPr lang="en-US"/>
        </a:p>
      </dgm:t>
    </dgm:pt>
    <dgm:pt modelId="{FB13D698-8612-4764-B27A-91BD5BB4A627}" type="sibTrans" cxnId="{58FD424B-E04A-4AF0-A9CB-59455D0CA438}">
      <dgm:prSet/>
      <dgm:spPr/>
      <dgm:t>
        <a:bodyPr/>
        <a:lstStyle/>
        <a:p>
          <a:endParaRPr lang="en-US"/>
        </a:p>
      </dgm:t>
    </dgm:pt>
    <dgm:pt modelId="{A5EBE56C-794F-4C5A-A888-BDF1F56AA02A}">
      <dgm:prSet custT="1"/>
      <dgm:spPr/>
      <dgm:t>
        <a:bodyPr/>
        <a:lstStyle/>
        <a:p>
          <a:r>
            <a:rPr lang="en-US" sz="1800" dirty="0"/>
            <a:t>Plans future transmission needs</a:t>
          </a:r>
        </a:p>
      </dgm:t>
    </dgm:pt>
    <dgm:pt modelId="{7989ABDB-50A7-4B9C-ABF8-26B483DED028}" type="parTrans" cxnId="{823FC618-1193-4772-8138-4A1FEB2B226F}">
      <dgm:prSet/>
      <dgm:spPr/>
      <dgm:t>
        <a:bodyPr/>
        <a:lstStyle/>
        <a:p>
          <a:endParaRPr lang="en-US"/>
        </a:p>
      </dgm:t>
    </dgm:pt>
    <dgm:pt modelId="{806B7CCA-F68E-486D-BA75-AD0D2C5E570E}" type="sibTrans" cxnId="{823FC618-1193-4772-8138-4A1FEB2B226F}">
      <dgm:prSet/>
      <dgm:spPr/>
      <dgm:t>
        <a:bodyPr/>
        <a:lstStyle/>
        <a:p>
          <a:endParaRPr lang="en-US"/>
        </a:p>
      </dgm:t>
    </dgm:pt>
    <dgm:pt modelId="{C000C765-48B3-442F-BFF7-85DD504C44F5}" type="pres">
      <dgm:prSet presAssocID="{5ED87E3F-32C8-452B-992B-8295B412E54A}" presName="linear" presStyleCnt="0">
        <dgm:presLayoutVars>
          <dgm:animLvl val="lvl"/>
          <dgm:resizeHandles val="exact"/>
        </dgm:presLayoutVars>
      </dgm:prSet>
      <dgm:spPr/>
    </dgm:pt>
    <dgm:pt modelId="{57A10A6E-1A91-4E41-8563-A1A04B1BC0F2}" type="pres">
      <dgm:prSet presAssocID="{47A34557-1D59-459F-A66B-7C495B0BECD8}" presName="parentText" presStyleLbl="node1" presStyleIdx="0" presStyleCnt="8">
        <dgm:presLayoutVars>
          <dgm:chMax val="0"/>
          <dgm:bulletEnabled val="1"/>
        </dgm:presLayoutVars>
      </dgm:prSet>
      <dgm:spPr/>
    </dgm:pt>
    <dgm:pt modelId="{06A403F1-1015-4E6C-BDC0-A533C6251E80}" type="pres">
      <dgm:prSet presAssocID="{7EFDB098-675D-4BE3-B81A-4AC39540DFFD}" presName="spacer" presStyleCnt="0"/>
      <dgm:spPr/>
    </dgm:pt>
    <dgm:pt modelId="{45D732E6-E836-414C-ABE9-2B86F5E45558}" type="pres">
      <dgm:prSet presAssocID="{BF495FE7-C096-49A3-BAEE-9EBB64646BC8}" presName="parentText" presStyleLbl="node1" presStyleIdx="1" presStyleCnt="8">
        <dgm:presLayoutVars>
          <dgm:chMax val="0"/>
          <dgm:bulletEnabled val="1"/>
        </dgm:presLayoutVars>
      </dgm:prSet>
      <dgm:spPr/>
    </dgm:pt>
    <dgm:pt modelId="{7C49927D-53C1-4FC2-AF80-DD65ABB5DC54}" type="pres">
      <dgm:prSet presAssocID="{9A3D0F9A-C7EE-40AB-A0E2-AE5C7D97E327}" presName="spacer" presStyleCnt="0"/>
      <dgm:spPr/>
    </dgm:pt>
    <dgm:pt modelId="{EDCC7EC1-015C-4226-A1EA-85D9C2E20BE7}" type="pres">
      <dgm:prSet presAssocID="{79DE4564-DB81-474B-8012-6F7CDD8766B2}" presName="parentText" presStyleLbl="node1" presStyleIdx="2" presStyleCnt="8">
        <dgm:presLayoutVars>
          <dgm:chMax val="0"/>
          <dgm:bulletEnabled val="1"/>
        </dgm:presLayoutVars>
      </dgm:prSet>
      <dgm:spPr/>
    </dgm:pt>
    <dgm:pt modelId="{7569D1CD-B967-4764-AAA4-076331308069}" type="pres">
      <dgm:prSet presAssocID="{9B364B37-A4C3-4159-B492-C8A2F4AAB6D4}" presName="spacer" presStyleCnt="0"/>
      <dgm:spPr/>
    </dgm:pt>
    <dgm:pt modelId="{FC5EC6A4-457A-47E3-8A03-F140845D270D}" type="pres">
      <dgm:prSet presAssocID="{7CDE723E-1BE2-48D2-B2DA-CF2128C78A96}" presName="parentText" presStyleLbl="node1" presStyleIdx="3" presStyleCnt="8">
        <dgm:presLayoutVars>
          <dgm:chMax val="0"/>
          <dgm:bulletEnabled val="1"/>
        </dgm:presLayoutVars>
      </dgm:prSet>
      <dgm:spPr/>
    </dgm:pt>
    <dgm:pt modelId="{53936A41-0AB9-4721-B43A-DD93ADBF6995}" type="pres">
      <dgm:prSet presAssocID="{F45B5F4C-BC9C-4081-A1C1-91FE150D5D16}" presName="spacer" presStyleCnt="0"/>
      <dgm:spPr/>
    </dgm:pt>
    <dgm:pt modelId="{05FC66D9-8B19-42BD-8455-222F65D19DA0}" type="pres">
      <dgm:prSet presAssocID="{A0F38047-4F4A-4A07-BA4C-024087BACA01}" presName="parentText" presStyleLbl="node1" presStyleIdx="4" presStyleCnt="8">
        <dgm:presLayoutVars>
          <dgm:chMax val="0"/>
          <dgm:bulletEnabled val="1"/>
        </dgm:presLayoutVars>
      </dgm:prSet>
      <dgm:spPr/>
    </dgm:pt>
    <dgm:pt modelId="{67915A0B-6ABE-4F39-876B-B570C080AB2E}" type="pres">
      <dgm:prSet presAssocID="{DC01D2DA-27F0-4EC3-91AF-315370C1B295}" presName="spacer" presStyleCnt="0"/>
      <dgm:spPr/>
    </dgm:pt>
    <dgm:pt modelId="{6730E001-C9EF-4EDC-AF1E-5A85D777D7E6}" type="pres">
      <dgm:prSet presAssocID="{278D6CC4-2A00-4C10-BDDF-696B083018CC}" presName="parentText" presStyleLbl="node1" presStyleIdx="5" presStyleCnt="8">
        <dgm:presLayoutVars>
          <dgm:chMax val="0"/>
          <dgm:bulletEnabled val="1"/>
        </dgm:presLayoutVars>
      </dgm:prSet>
      <dgm:spPr/>
    </dgm:pt>
    <dgm:pt modelId="{F85BF610-CBE8-475C-98F3-CD053B34445A}" type="pres">
      <dgm:prSet presAssocID="{BF48C6AB-72EA-4E39-BF8A-FA00E263528F}" presName="spacer" presStyleCnt="0"/>
      <dgm:spPr/>
    </dgm:pt>
    <dgm:pt modelId="{8F73F76D-106F-4F4C-8E74-676BB7E1D1D5}" type="pres">
      <dgm:prSet presAssocID="{DFE93376-5D60-4F95-A3C4-84ED2DE7771B}" presName="parentText" presStyleLbl="node1" presStyleIdx="6" presStyleCnt="8">
        <dgm:presLayoutVars>
          <dgm:chMax val="0"/>
          <dgm:bulletEnabled val="1"/>
        </dgm:presLayoutVars>
      </dgm:prSet>
      <dgm:spPr/>
    </dgm:pt>
    <dgm:pt modelId="{9B161621-41FB-46DD-AF62-81CD2EB78C26}" type="pres">
      <dgm:prSet presAssocID="{FB13D698-8612-4764-B27A-91BD5BB4A627}" presName="spacer" presStyleCnt="0"/>
      <dgm:spPr/>
    </dgm:pt>
    <dgm:pt modelId="{6C752CC6-B8C3-43B0-8601-857125DB9E13}" type="pres">
      <dgm:prSet presAssocID="{A5EBE56C-794F-4C5A-A888-BDF1F56AA02A}" presName="parentText" presStyleLbl="node1" presStyleIdx="7" presStyleCnt="8">
        <dgm:presLayoutVars>
          <dgm:chMax val="0"/>
          <dgm:bulletEnabled val="1"/>
        </dgm:presLayoutVars>
      </dgm:prSet>
      <dgm:spPr/>
    </dgm:pt>
  </dgm:ptLst>
  <dgm:cxnLst>
    <dgm:cxn modelId="{47AB1205-C671-427F-9A29-72393079BA45}" srcId="{5ED87E3F-32C8-452B-992B-8295B412E54A}" destId="{BF495FE7-C096-49A3-BAEE-9EBB64646BC8}" srcOrd="1" destOrd="0" parTransId="{67E441BD-877F-481D-A17B-7F33EE69CE61}" sibTransId="{9A3D0F9A-C7EE-40AB-A0E2-AE5C7D97E327}"/>
    <dgm:cxn modelId="{CBFA3706-C065-4706-9DEE-A0C8D9E70C14}" srcId="{5ED87E3F-32C8-452B-992B-8295B412E54A}" destId="{47A34557-1D59-459F-A66B-7C495B0BECD8}" srcOrd="0" destOrd="0" parTransId="{6803A921-78BF-47CB-91E4-15F9EE52C9A1}" sibTransId="{7EFDB098-675D-4BE3-B81A-4AC39540DFFD}"/>
    <dgm:cxn modelId="{823FC618-1193-4772-8138-4A1FEB2B226F}" srcId="{5ED87E3F-32C8-452B-992B-8295B412E54A}" destId="{A5EBE56C-794F-4C5A-A888-BDF1F56AA02A}" srcOrd="7" destOrd="0" parTransId="{7989ABDB-50A7-4B9C-ABF8-26B483DED028}" sibTransId="{806B7CCA-F68E-486D-BA75-AD0D2C5E570E}"/>
    <dgm:cxn modelId="{2A98B035-55FD-46DC-BD1F-0BB160FF6025}" type="presOf" srcId="{278D6CC4-2A00-4C10-BDDF-696B083018CC}" destId="{6730E001-C9EF-4EDC-AF1E-5A85D777D7E6}" srcOrd="0" destOrd="0" presId="urn:microsoft.com/office/officeart/2005/8/layout/vList2"/>
    <dgm:cxn modelId="{BFB0D85B-F906-4745-996B-48EBD5BF64D2}" type="presOf" srcId="{A5EBE56C-794F-4C5A-A888-BDF1F56AA02A}" destId="{6C752CC6-B8C3-43B0-8601-857125DB9E13}" srcOrd="0" destOrd="0" presId="urn:microsoft.com/office/officeart/2005/8/layout/vList2"/>
    <dgm:cxn modelId="{58FD424B-E04A-4AF0-A9CB-59455D0CA438}" srcId="{5ED87E3F-32C8-452B-992B-8295B412E54A}" destId="{DFE93376-5D60-4F95-A3C4-84ED2DE7771B}" srcOrd="6" destOrd="0" parTransId="{D35167D9-F369-49C3-9ED7-EC04FBF071A7}" sibTransId="{FB13D698-8612-4764-B27A-91BD5BB4A627}"/>
    <dgm:cxn modelId="{2329EE6E-B569-47BB-AA0B-DD89D82612CA}" type="presOf" srcId="{47A34557-1D59-459F-A66B-7C495B0BECD8}" destId="{57A10A6E-1A91-4E41-8563-A1A04B1BC0F2}" srcOrd="0" destOrd="0" presId="urn:microsoft.com/office/officeart/2005/8/layout/vList2"/>
    <dgm:cxn modelId="{7050F04E-6583-42CE-A8BC-915F52BE0536}" srcId="{5ED87E3F-32C8-452B-992B-8295B412E54A}" destId="{79DE4564-DB81-474B-8012-6F7CDD8766B2}" srcOrd="2" destOrd="0" parTransId="{F5C56D90-8993-4E07-897E-847A5A1D3126}" sibTransId="{9B364B37-A4C3-4159-B492-C8A2F4AAB6D4}"/>
    <dgm:cxn modelId="{4FD0D77E-BCEA-4E78-9970-B7DFEA0FCB1F}" type="presOf" srcId="{BF495FE7-C096-49A3-BAEE-9EBB64646BC8}" destId="{45D732E6-E836-414C-ABE9-2B86F5E45558}" srcOrd="0" destOrd="0" presId="urn:microsoft.com/office/officeart/2005/8/layout/vList2"/>
    <dgm:cxn modelId="{F608FAA3-E0F7-45C7-A543-01DED10B76C1}" srcId="{5ED87E3F-32C8-452B-992B-8295B412E54A}" destId="{278D6CC4-2A00-4C10-BDDF-696B083018CC}" srcOrd="5" destOrd="0" parTransId="{21A9CB52-DDBC-4F9B-A8EE-92B2DE647FFB}" sibTransId="{BF48C6AB-72EA-4E39-BF8A-FA00E263528F}"/>
    <dgm:cxn modelId="{80403FAB-9F6D-4A27-96AE-99F2EA1F1A1B}" type="presOf" srcId="{A0F38047-4F4A-4A07-BA4C-024087BACA01}" destId="{05FC66D9-8B19-42BD-8455-222F65D19DA0}" srcOrd="0" destOrd="0" presId="urn:microsoft.com/office/officeart/2005/8/layout/vList2"/>
    <dgm:cxn modelId="{552E7CB8-61AE-48CB-B858-FAE2351058E2}" type="presOf" srcId="{DFE93376-5D60-4F95-A3C4-84ED2DE7771B}" destId="{8F73F76D-106F-4F4C-8E74-676BB7E1D1D5}" srcOrd="0" destOrd="0" presId="urn:microsoft.com/office/officeart/2005/8/layout/vList2"/>
    <dgm:cxn modelId="{D6D213BA-1A38-4A9A-9863-167E143592E5}" srcId="{5ED87E3F-32C8-452B-992B-8295B412E54A}" destId="{7CDE723E-1BE2-48D2-B2DA-CF2128C78A96}" srcOrd="3" destOrd="0" parTransId="{675FE852-3733-474C-A0DD-41C79BD18BA4}" sibTransId="{F45B5F4C-BC9C-4081-A1C1-91FE150D5D16}"/>
    <dgm:cxn modelId="{35CDF0C6-82E1-4898-B417-6B38A58AD1ED}" type="presOf" srcId="{7CDE723E-1BE2-48D2-B2DA-CF2128C78A96}" destId="{FC5EC6A4-457A-47E3-8A03-F140845D270D}" srcOrd="0" destOrd="0" presId="urn:microsoft.com/office/officeart/2005/8/layout/vList2"/>
    <dgm:cxn modelId="{E8B7C7C7-CBF5-41BE-ADCA-D06CFBA4E5EA}" type="presOf" srcId="{5ED87E3F-32C8-452B-992B-8295B412E54A}" destId="{C000C765-48B3-442F-BFF7-85DD504C44F5}" srcOrd="0" destOrd="0" presId="urn:microsoft.com/office/officeart/2005/8/layout/vList2"/>
    <dgm:cxn modelId="{7E1E56DD-D32E-4B99-B92E-377A65490B72}" srcId="{5ED87E3F-32C8-452B-992B-8295B412E54A}" destId="{A0F38047-4F4A-4A07-BA4C-024087BACA01}" srcOrd="4" destOrd="0" parTransId="{EC9FAE50-5528-44CB-9A84-B74366ECA85D}" sibTransId="{DC01D2DA-27F0-4EC3-91AF-315370C1B295}"/>
    <dgm:cxn modelId="{D2605EED-6CED-456B-BFE8-96F637E1B35F}" type="presOf" srcId="{79DE4564-DB81-474B-8012-6F7CDD8766B2}" destId="{EDCC7EC1-015C-4226-A1EA-85D9C2E20BE7}" srcOrd="0" destOrd="0" presId="urn:microsoft.com/office/officeart/2005/8/layout/vList2"/>
    <dgm:cxn modelId="{33396D22-F9A7-4AFD-BCAA-901DC8361060}" type="presParOf" srcId="{C000C765-48B3-442F-BFF7-85DD504C44F5}" destId="{57A10A6E-1A91-4E41-8563-A1A04B1BC0F2}" srcOrd="0" destOrd="0" presId="urn:microsoft.com/office/officeart/2005/8/layout/vList2"/>
    <dgm:cxn modelId="{1F4BF10F-3DF0-41DA-84E2-D312489DFBEC}" type="presParOf" srcId="{C000C765-48B3-442F-BFF7-85DD504C44F5}" destId="{06A403F1-1015-4E6C-BDC0-A533C6251E80}" srcOrd="1" destOrd="0" presId="urn:microsoft.com/office/officeart/2005/8/layout/vList2"/>
    <dgm:cxn modelId="{A2F97A86-94F0-4591-95CD-AC277BD36597}" type="presParOf" srcId="{C000C765-48B3-442F-BFF7-85DD504C44F5}" destId="{45D732E6-E836-414C-ABE9-2B86F5E45558}" srcOrd="2" destOrd="0" presId="urn:microsoft.com/office/officeart/2005/8/layout/vList2"/>
    <dgm:cxn modelId="{2E4A06B4-B630-4D7B-9BA6-FA89E72D59C9}" type="presParOf" srcId="{C000C765-48B3-442F-BFF7-85DD504C44F5}" destId="{7C49927D-53C1-4FC2-AF80-DD65ABB5DC54}" srcOrd="3" destOrd="0" presId="urn:microsoft.com/office/officeart/2005/8/layout/vList2"/>
    <dgm:cxn modelId="{E4563824-E49E-4E10-B47C-DFFC4DB1703C}" type="presParOf" srcId="{C000C765-48B3-442F-BFF7-85DD504C44F5}" destId="{EDCC7EC1-015C-4226-A1EA-85D9C2E20BE7}" srcOrd="4" destOrd="0" presId="urn:microsoft.com/office/officeart/2005/8/layout/vList2"/>
    <dgm:cxn modelId="{337604E6-F102-4FA0-BE1C-608A10F41EEC}" type="presParOf" srcId="{C000C765-48B3-442F-BFF7-85DD504C44F5}" destId="{7569D1CD-B967-4764-AAA4-076331308069}" srcOrd="5" destOrd="0" presId="urn:microsoft.com/office/officeart/2005/8/layout/vList2"/>
    <dgm:cxn modelId="{BC046E78-3DC9-4CE0-94F1-E7D3ED356EA6}" type="presParOf" srcId="{C000C765-48B3-442F-BFF7-85DD504C44F5}" destId="{FC5EC6A4-457A-47E3-8A03-F140845D270D}" srcOrd="6" destOrd="0" presId="urn:microsoft.com/office/officeart/2005/8/layout/vList2"/>
    <dgm:cxn modelId="{CB744E17-F73C-4D74-BD4D-2B2E925BE566}" type="presParOf" srcId="{C000C765-48B3-442F-BFF7-85DD504C44F5}" destId="{53936A41-0AB9-4721-B43A-DD93ADBF6995}" srcOrd="7" destOrd="0" presId="urn:microsoft.com/office/officeart/2005/8/layout/vList2"/>
    <dgm:cxn modelId="{FB7F86B5-A925-4D37-ADC9-BF117A42DDAE}" type="presParOf" srcId="{C000C765-48B3-442F-BFF7-85DD504C44F5}" destId="{05FC66D9-8B19-42BD-8455-222F65D19DA0}" srcOrd="8" destOrd="0" presId="urn:microsoft.com/office/officeart/2005/8/layout/vList2"/>
    <dgm:cxn modelId="{93FC77D6-D58A-47D7-B453-FFF1C0A6B574}" type="presParOf" srcId="{C000C765-48B3-442F-BFF7-85DD504C44F5}" destId="{67915A0B-6ABE-4F39-876B-B570C080AB2E}" srcOrd="9" destOrd="0" presId="urn:microsoft.com/office/officeart/2005/8/layout/vList2"/>
    <dgm:cxn modelId="{3653E725-8437-46EB-9384-1F77BC007074}" type="presParOf" srcId="{C000C765-48B3-442F-BFF7-85DD504C44F5}" destId="{6730E001-C9EF-4EDC-AF1E-5A85D777D7E6}" srcOrd="10" destOrd="0" presId="urn:microsoft.com/office/officeart/2005/8/layout/vList2"/>
    <dgm:cxn modelId="{F4372602-F255-4032-ACE5-D17CBC9ACF9B}" type="presParOf" srcId="{C000C765-48B3-442F-BFF7-85DD504C44F5}" destId="{F85BF610-CBE8-475C-98F3-CD053B34445A}" srcOrd="11" destOrd="0" presId="urn:microsoft.com/office/officeart/2005/8/layout/vList2"/>
    <dgm:cxn modelId="{7F326FAB-A618-48D4-8AA0-FE281AE5018F}" type="presParOf" srcId="{C000C765-48B3-442F-BFF7-85DD504C44F5}" destId="{8F73F76D-106F-4F4C-8E74-676BB7E1D1D5}" srcOrd="12" destOrd="0" presId="urn:microsoft.com/office/officeart/2005/8/layout/vList2"/>
    <dgm:cxn modelId="{4CE6E1AF-F4A0-4FE2-BEBC-D44D32A73731}" type="presParOf" srcId="{C000C765-48B3-442F-BFF7-85DD504C44F5}" destId="{9B161621-41FB-46DD-AF62-81CD2EB78C26}" srcOrd="13" destOrd="0" presId="urn:microsoft.com/office/officeart/2005/8/layout/vList2"/>
    <dgm:cxn modelId="{1FDCD0E1-1086-44AE-A47F-B18BD7ADEE1E}" type="presParOf" srcId="{C000C765-48B3-442F-BFF7-85DD504C44F5}" destId="{6C752CC6-B8C3-43B0-8601-857125DB9E13}"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87E3F-32C8-452B-992B-8295B412E54A}"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n-US"/>
        </a:p>
      </dgm:t>
    </dgm:pt>
    <dgm:pt modelId="{47A34557-1D59-459F-A66B-7C495B0BECD8}">
      <dgm:prSet phldrT="[Text]" custT="1"/>
      <dgm:spPr/>
      <dgm:t>
        <a:bodyPr/>
        <a:lstStyle/>
        <a:p>
          <a:r>
            <a:rPr lang="en-US" altLang="en-US" sz="1800" dirty="0">
              <a:latin typeface="+mn-lt"/>
            </a:rPr>
            <a:t>Own or operate grid infrastructure</a:t>
          </a:r>
          <a:endParaRPr lang="en-US" sz="1800" dirty="0"/>
        </a:p>
      </dgm:t>
    </dgm:pt>
    <dgm:pt modelId="{6803A921-78BF-47CB-91E4-15F9EE52C9A1}" type="parTrans" cxnId="{CBFA3706-C065-4706-9DEE-A0C8D9E70C14}">
      <dgm:prSet/>
      <dgm:spPr/>
      <dgm:t>
        <a:bodyPr/>
        <a:lstStyle/>
        <a:p>
          <a:endParaRPr lang="en-US" sz="1050"/>
        </a:p>
      </dgm:t>
    </dgm:pt>
    <dgm:pt modelId="{7EFDB098-675D-4BE3-B81A-4AC39540DFFD}" type="sibTrans" cxnId="{CBFA3706-C065-4706-9DEE-A0C8D9E70C14}">
      <dgm:prSet/>
      <dgm:spPr/>
      <dgm:t>
        <a:bodyPr/>
        <a:lstStyle/>
        <a:p>
          <a:endParaRPr lang="en-US" sz="1050"/>
        </a:p>
      </dgm:t>
    </dgm:pt>
    <dgm:pt modelId="{6945014A-F5F7-48F3-8CE8-FD2FF078B5D6}">
      <dgm:prSet custT="1"/>
      <dgm:spPr/>
      <dgm:t>
        <a:bodyPr/>
        <a:lstStyle/>
        <a:p>
          <a:r>
            <a:rPr lang="en-US" altLang="en-US" sz="1800" dirty="0">
              <a:latin typeface="+mn-lt"/>
            </a:rPr>
            <a:t>Serve end-use customers</a:t>
          </a:r>
        </a:p>
      </dgm:t>
    </dgm:pt>
    <dgm:pt modelId="{8643284A-F8DB-4CEB-B78B-A2C7A13EC71F}" type="parTrans" cxnId="{6CE60E16-D21C-411E-B8EE-91E234844C0F}">
      <dgm:prSet/>
      <dgm:spPr/>
      <dgm:t>
        <a:bodyPr/>
        <a:lstStyle/>
        <a:p>
          <a:endParaRPr lang="en-US"/>
        </a:p>
      </dgm:t>
    </dgm:pt>
    <dgm:pt modelId="{965ED003-2CC9-4775-BE59-F7DBECDC1485}" type="sibTrans" cxnId="{6CE60E16-D21C-411E-B8EE-91E234844C0F}">
      <dgm:prSet/>
      <dgm:spPr/>
      <dgm:t>
        <a:bodyPr/>
        <a:lstStyle/>
        <a:p>
          <a:endParaRPr lang="en-US"/>
        </a:p>
      </dgm:t>
    </dgm:pt>
    <dgm:pt modelId="{81D052CA-BF58-4811-81C6-B7F7B2844161}">
      <dgm:prSet custT="1"/>
      <dgm:spPr/>
      <dgm:t>
        <a:bodyPr/>
        <a:lstStyle/>
        <a:p>
          <a:r>
            <a:rPr lang="en-US" altLang="en-US" sz="1800" dirty="0">
              <a:latin typeface="+mn-lt"/>
            </a:rPr>
            <a:t>Set generation prices</a:t>
          </a:r>
        </a:p>
      </dgm:t>
    </dgm:pt>
    <dgm:pt modelId="{FE12719D-D615-4B5A-A285-7DDCE9EAFAE8}" type="parTrans" cxnId="{05A1502E-3AEC-4BD6-9A13-F8C3F3AA9A2D}">
      <dgm:prSet/>
      <dgm:spPr/>
      <dgm:t>
        <a:bodyPr/>
        <a:lstStyle/>
        <a:p>
          <a:endParaRPr lang="en-US"/>
        </a:p>
      </dgm:t>
    </dgm:pt>
    <dgm:pt modelId="{F2C46CAC-2113-4966-8A36-5F775B9623D3}" type="sibTrans" cxnId="{05A1502E-3AEC-4BD6-9A13-F8C3F3AA9A2D}">
      <dgm:prSet/>
      <dgm:spPr/>
      <dgm:t>
        <a:bodyPr/>
        <a:lstStyle/>
        <a:p>
          <a:endParaRPr lang="en-US"/>
        </a:p>
      </dgm:t>
    </dgm:pt>
    <dgm:pt modelId="{0F30E41A-CD2A-4F5F-96D2-7ED4EDD4A828}">
      <dgm:prSet custT="1"/>
      <dgm:spPr/>
      <dgm:t>
        <a:bodyPr/>
        <a:lstStyle/>
        <a:p>
          <a:r>
            <a:rPr lang="en-US" altLang="en-US" sz="1800" dirty="0">
              <a:latin typeface="+mn-lt"/>
            </a:rPr>
            <a:t>Set retail electricity rates</a:t>
          </a:r>
        </a:p>
      </dgm:t>
    </dgm:pt>
    <dgm:pt modelId="{43071A29-6B4A-4A26-83BC-3093F2B4DC4C}" type="parTrans" cxnId="{F4540BE9-48DB-40AB-9020-D747AB3FAA9B}">
      <dgm:prSet/>
      <dgm:spPr/>
      <dgm:t>
        <a:bodyPr/>
        <a:lstStyle/>
        <a:p>
          <a:endParaRPr lang="en-US"/>
        </a:p>
      </dgm:t>
    </dgm:pt>
    <dgm:pt modelId="{D4A6F028-E2AD-42EF-B615-E13888491F1C}" type="sibTrans" cxnId="{F4540BE9-48DB-40AB-9020-D747AB3FAA9B}">
      <dgm:prSet/>
      <dgm:spPr/>
      <dgm:t>
        <a:bodyPr/>
        <a:lstStyle/>
        <a:p>
          <a:endParaRPr lang="en-US"/>
        </a:p>
      </dgm:t>
    </dgm:pt>
    <dgm:pt modelId="{ED9692A6-E142-4C3E-8B08-B274946C6093}" type="pres">
      <dgm:prSet presAssocID="{5ED87E3F-32C8-452B-992B-8295B412E54A}" presName="linear" presStyleCnt="0">
        <dgm:presLayoutVars>
          <dgm:animLvl val="lvl"/>
          <dgm:resizeHandles val="exact"/>
        </dgm:presLayoutVars>
      </dgm:prSet>
      <dgm:spPr/>
    </dgm:pt>
    <dgm:pt modelId="{87D5001B-DCDA-407F-BD6A-289F6EADE49E}" type="pres">
      <dgm:prSet presAssocID="{47A34557-1D59-459F-A66B-7C495B0BECD8}" presName="parentText" presStyleLbl="node1" presStyleIdx="0" presStyleCnt="4">
        <dgm:presLayoutVars>
          <dgm:chMax val="0"/>
          <dgm:bulletEnabled val="1"/>
        </dgm:presLayoutVars>
      </dgm:prSet>
      <dgm:spPr/>
    </dgm:pt>
    <dgm:pt modelId="{AF35DD94-9AD8-49CD-BDEE-FA04E5F5EDDA}" type="pres">
      <dgm:prSet presAssocID="{7EFDB098-675D-4BE3-B81A-4AC39540DFFD}" presName="spacer" presStyleCnt="0"/>
      <dgm:spPr/>
    </dgm:pt>
    <dgm:pt modelId="{77B52D37-7AEE-4BD2-9A65-D9E678D9616B}" type="pres">
      <dgm:prSet presAssocID="{6945014A-F5F7-48F3-8CE8-FD2FF078B5D6}" presName="parentText" presStyleLbl="node1" presStyleIdx="1" presStyleCnt="4">
        <dgm:presLayoutVars>
          <dgm:chMax val="0"/>
          <dgm:bulletEnabled val="1"/>
        </dgm:presLayoutVars>
      </dgm:prSet>
      <dgm:spPr/>
    </dgm:pt>
    <dgm:pt modelId="{EB309CA3-5227-44A6-973E-7D3880F0CD01}" type="pres">
      <dgm:prSet presAssocID="{965ED003-2CC9-4775-BE59-F7DBECDC1485}" presName="spacer" presStyleCnt="0"/>
      <dgm:spPr/>
    </dgm:pt>
    <dgm:pt modelId="{658EB23A-05D9-4162-86E4-145BAB8F98CD}" type="pres">
      <dgm:prSet presAssocID="{81D052CA-BF58-4811-81C6-B7F7B2844161}" presName="parentText" presStyleLbl="node1" presStyleIdx="2" presStyleCnt="4">
        <dgm:presLayoutVars>
          <dgm:chMax val="0"/>
          <dgm:bulletEnabled val="1"/>
        </dgm:presLayoutVars>
      </dgm:prSet>
      <dgm:spPr/>
    </dgm:pt>
    <dgm:pt modelId="{5AA00F49-1049-4B40-AB80-EBAD662DE64D}" type="pres">
      <dgm:prSet presAssocID="{F2C46CAC-2113-4966-8A36-5F775B9623D3}" presName="spacer" presStyleCnt="0"/>
      <dgm:spPr/>
    </dgm:pt>
    <dgm:pt modelId="{49623645-D58B-45E4-BC26-2F5B1F641C8E}" type="pres">
      <dgm:prSet presAssocID="{0F30E41A-CD2A-4F5F-96D2-7ED4EDD4A828}" presName="parentText" presStyleLbl="node1" presStyleIdx="3" presStyleCnt="4">
        <dgm:presLayoutVars>
          <dgm:chMax val="0"/>
          <dgm:bulletEnabled val="1"/>
        </dgm:presLayoutVars>
      </dgm:prSet>
      <dgm:spPr/>
    </dgm:pt>
  </dgm:ptLst>
  <dgm:cxnLst>
    <dgm:cxn modelId="{CBFA3706-C065-4706-9DEE-A0C8D9E70C14}" srcId="{5ED87E3F-32C8-452B-992B-8295B412E54A}" destId="{47A34557-1D59-459F-A66B-7C495B0BECD8}" srcOrd="0" destOrd="0" parTransId="{6803A921-78BF-47CB-91E4-15F9EE52C9A1}" sibTransId="{7EFDB098-675D-4BE3-B81A-4AC39540DFFD}"/>
    <dgm:cxn modelId="{6CE60E16-D21C-411E-B8EE-91E234844C0F}" srcId="{5ED87E3F-32C8-452B-992B-8295B412E54A}" destId="{6945014A-F5F7-48F3-8CE8-FD2FF078B5D6}" srcOrd="1" destOrd="0" parTransId="{8643284A-F8DB-4CEB-B78B-A2C7A13EC71F}" sibTransId="{965ED003-2CC9-4775-BE59-F7DBECDC1485}"/>
    <dgm:cxn modelId="{05A1502E-3AEC-4BD6-9A13-F8C3F3AA9A2D}" srcId="{5ED87E3F-32C8-452B-992B-8295B412E54A}" destId="{81D052CA-BF58-4811-81C6-B7F7B2844161}" srcOrd="2" destOrd="0" parTransId="{FE12719D-D615-4B5A-A285-7DDCE9EAFAE8}" sibTransId="{F2C46CAC-2113-4966-8A36-5F775B9623D3}"/>
    <dgm:cxn modelId="{D223FB43-70BB-4EB5-A8AF-CFFA7C952148}" type="presOf" srcId="{81D052CA-BF58-4811-81C6-B7F7B2844161}" destId="{658EB23A-05D9-4162-86E4-145BAB8F98CD}" srcOrd="0" destOrd="0" presId="urn:microsoft.com/office/officeart/2005/8/layout/vList2"/>
    <dgm:cxn modelId="{715EA06E-6C0A-4ED1-A62E-721E4D670A3F}" type="presOf" srcId="{5ED87E3F-32C8-452B-992B-8295B412E54A}" destId="{ED9692A6-E142-4C3E-8B08-B274946C6093}" srcOrd="0" destOrd="0" presId="urn:microsoft.com/office/officeart/2005/8/layout/vList2"/>
    <dgm:cxn modelId="{43125A56-D88B-4E9B-B76A-B5037C6B25C9}" type="presOf" srcId="{0F30E41A-CD2A-4F5F-96D2-7ED4EDD4A828}" destId="{49623645-D58B-45E4-BC26-2F5B1F641C8E}" srcOrd="0" destOrd="0" presId="urn:microsoft.com/office/officeart/2005/8/layout/vList2"/>
    <dgm:cxn modelId="{024605AE-DD65-4ECC-91D8-CDC5E7609481}" type="presOf" srcId="{6945014A-F5F7-48F3-8CE8-FD2FF078B5D6}" destId="{77B52D37-7AEE-4BD2-9A65-D9E678D9616B}" srcOrd="0" destOrd="0" presId="urn:microsoft.com/office/officeart/2005/8/layout/vList2"/>
    <dgm:cxn modelId="{F4540BE9-48DB-40AB-9020-D747AB3FAA9B}" srcId="{5ED87E3F-32C8-452B-992B-8295B412E54A}" destId="{0F30E41A-CD2A-4F5F-96D2-7ED4EDD4A828}" srcOrd="3" destOrd="0" parTransId="{43071A29-6B4A-4A26-83BC-3093F2B4DC4C}" sibTransId="{D4A6F028-E2AD-42EF-B615-E13888491F1C}"/>
    <dgm:cxn modelId="{8F1FB7EE-E4C4-483D-A50E-E1BCD2D5DF77}" type="presOf" srcId="{47A34557-1D59-459F-A66B-7C495B0BECD8}" destId="{87D5001B-DCDA-407F-BD6A-289F6EADE49E}" srcOrd="0" destOrd="0" presId="urn:microsoft.com/office/officeart/2005/8/layout/vList2"/>
    <dgm:cxn modelId="{F70B3D81-16CE-4B89-B5C7-49A4162C0C41}" type="presParOf" srcId="{ED9692A6-E142-4C3E-8B08-B274946C6093}" destId="{87D5001B-DCDA-407F-BD6A-289F6EADE49E}" srcOrd="0" destOrd="0" presId="urn:microsoft.com/office/officeart/2005/8/layout/vList2"/>
    <dgm:cxn modelId="{40D2912D-91D1-433C-9197-83FB605F5756}" type="presParOf" srcId="{ED9692A6-E142-4C3E-8B08-B274946C6093}" destId="{AF35DD94-9AD8-49CD-BDEE-FA04E5F5EDDA}" srcOrd="1" destOrd="0" presId="urn:microsoft.com/office/officeart/2005/8/layout/vList2"/>
    <dgm:cxn modelId="{8B3CD36F-09D3-4F33-9EF3-0F287E050CD9}" type="presParOf" srcId="{ED9692A6-E142-4C3E-8B08-B274946C6093}" destId="{77B52D37-7AEE-4BD2-9A65-D9E678D9616B}" srcOrd="2" destOrd="0" presId="urn:microsoft.com/office/officeart/2005/8/layout/vList2"/>
    <dgm:cxn modelId="{8AAA72C6-87FE-4745-BBCB-205B70476939}" type="presParOf" srcId="{ED9692A6-E142-4C3E-8B08-B274946C6093}" destId="{EB309CA3-5227-44A6-973E-7D3880F0CD01}" srcOrd="3" destOrd="0" presId="urn:microsoft.com/office/officeart/2005/8/layout/vList2"/>
    <dgm:cxn modelId="{B51CC9DF-55C0-4038-92FE-9B64C18AB7B3}" type="presParOf" srcId="{ED9692A6-E142-4C3E-8B08-B274946C6093}" destId="{658EB23A-05D9-4162-86E4-145BAB8F98CD}" srcOrd="4" destOrd="0" presId="urn:microsoft.com/office/officeart/2005/8/layout/vList2"/>
    <dgm:cxn modelId="{11FF46A7-757D-4D72-ADBE-1E875CED506B}" type="presParOf" srcId="{ED9692A6-E142-4C3E-8B08-B274946C6093}" destId="{5AA00F49-1049-4B40-AB80-EBAD662DE64D}" srcOrd="5" destOrd="0" presId="urn:microsoft.com/office/officeart/2005/8/layout/vList2"/>
    <dgm:cxn modelId="{CCE114D1-4326-4D09-ADC7-03DEE5EF4DD1}" type="presParOf" srcId="{ED9692A6-E142-4C3E-8B08-B274946C6093}" destId="{49623645-D58B-45E4-BC26-2F5B1F641C8E}" srcOrd="6"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7C2870-54F0-4208-855D-B871F4ED43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72523D-485D-4BEE-88D0-E14573EFD66F}">
      <dgm:prSet custT="1"/>
      <dgm:spPr>
        <a:solidFill>
          <a:schemeClr val="accent2"/>
        </a:solidFill>
      </dgm:spPr>
      <dgm:t>
        <a:bodyPr/>
        <a:lstStyle/>
        <a:p>
          <a:pPr rtl="0"/>
          <a:r>
            <a:rPr lang="en-US" sz="2800" dirty="0"/>
            <a:t>Primary responsibility for:</a:t>
          </a:r>
        </a:p>
      </dgm:t>
    </dgm:pt>
    <dgm:pt modelId="{35226CB7-41DB-4FE1-A53F-8E56423918AA}" type="parTrans" cxnId="{D9E448A0-BB43-49E5-A26B-7CF733703801}">
      <dgm:prSet/>
      <dgm:spPr/>
      <dgm:t>
        <a:bodyPr/>
        <a:lstStyle/>
        <a:p>
          <a:endParaRPr lang="en-US"/>
        </a:p>
      </dgm:t>
    </dgm:pt>
    <dgm:pt modelId="{D0057CE9-3D51-4E08-8110-13E743F9514E}" type="sibTrans" cxnId="{D9E448A0-BB43-49E5-A26B-7CF733703801}">
      <dgm:prSet/>
      <dgm:spPr/>
      <dgm:t>
        <a:bodyPr/>
        <a:lstStyle/>
        <a:p>
          <a:endParaRPr lang="en-US"/>
        </a:p>
      </dgm:t>
    </dgm:pt>
    <dgm:pt modelId="{A3C9B304-F457-45CE-A866-88E842DE7BA8}">
      <dgm:prSet custT="1"/>
      <dgm:spPr/>
      <dgm:t>
        <a:bodyPr/>
        <a:lstStyle/>
        <a:p>
          <a:pPr rtl="0"/>
          <a:r>
            <a:rPr lang="en-US" sz="2000" dirty="0"/>
            <a:t>Cost allocation for transmission upgrades</a:t>
          </a:r>
        </a:p>
      </dgm:t>
    </dgm:pt>
    <dgm:pt modelId="{1CA35917-4477-4F91-84AF-A1FD5FF95AFF}" type="parTrans" cxnId="{74533657-46CF-406B-9629-11F9DC6D8369}">
      <dgm:prSet/>
      <dgm:spPr/>
      <dgm:t>
        <a:bodyPr/>
        <a:lstStyle/>
        <a:p>
          <a:endParaRPr lang="en-US"/>
        </a:p>
      </dgm:t>
    </dgm:pt>
    <dgm:pt modelId="{591FE116-A0EA-4098-84FB-C9905D558CF5}" type="sibTrans" cxnId="{74533657-46CF-406B-9629-11F9DC6D8369}">
      <dgm:prSet/>
      <dgm:spPr/>
      <dgm:t>
        <a:bodyPr/>
        <a:lstStyle/>
        <a:p>
          <a:endParaRPr lang="en-US"/>
        </a:p>
      </dgm:t>
    </dgm:pt>
    <dgm:pt modelId="{5801F4AB-792A-40C2-BACC-024F7BFA6F50}">
      <dgm:prSet custT="1"/>
      <dgm:spPr/>
      <dgm:t>
        <a:bodyPr/>
        <a:lstStyle/>
        <a:p>
          <a:pPr rtl="0"/>
          <a:r>
            <a:rPr lang="en-US" sz="2000" dirty="0"/>
            <a:t>Approach for regional resource adequacy</a:t>
          </a:r>
        </a:p>
      </dgm:t>
    </dgm:pt>
    <dgm:pt modelId="{4A875268-C2C8-4E83-885E-A846D59B847D}" type="parTrans" cxnId="{E3B07C84-CC4C-4C85-AFFE-048025615AD8}">
      <dgm:prSet/>
      <dgm:spPr/>
      <dgm:t>
        <a:bodyPr/>
        <a:lstStyle/>
        <a:p>
          <a:endParaRPr lang="en-US"/>
        </a:p>
      </dgm:t>
    </dgm:pt>
    <dgm:pt modelId="{B27C1E1D-8CE7-4121-BA1F-A7B3DA4687DF}" type="sibTrans" cxnId="{E3B07C84-CC4C-4C85-AFFE-048025615AD8}">
      <dgm:prSet/>
      <dgm:spPr/>
      <dgm:t>
        <a:bodyPr/>
        <a:lstStyle/>
        <a:p>
          <a:endParaRPr lang="en-US"/>
        </a:p>
      </dgm:t>
    </dgm:pt>
    <dgm:pt modelId="{2706E5F0-2B70-4DA9-A348-DAF46CF43516}">
      <dgm:prSet custT="1"/>
      <dgm:spPr/>
      <dgm:t>
        <a:bodyPr/>
        <a:lstStyle/>
        <a:p>
          <a:pPr rtl="0"/>
          <a:r>
            <a:rPr lang="en-US" sz="2000" dirty="0"/>
            <a:t>Allocation of transmission rights in SPP markets</a:t>
          </a:r>
        </a:p>
      </dgm:t>
    </dgm:pt>
    <dgm:pt modelId="{B5C7CE1F-4B56-47F7-9633-9E4D1DB8ABDC}" type="parTrans" cxnId="{77809CA4-24E1-480B-AB67-58ACBD93E6B8}">
      <dgm:prSet/>
      <dgm:spPr/>
      <dgm:t>
        <a:bodyPr/>
        <a:lstStyle/>
        <a:p>
          <a:endParaRPr lang="en-US"/>
        </a:p>
      </dgm:t>
    </dgm:pt>
    <dgm:pt modelId="{941C1354-724E-4F8E-8F1E-E62E605CAC9D}" type="sibTrans" cxnId="{77809CA4-24E1-480B-AB67-58ACBD93E6B8}">
      <dgm:prSet/>
      <dgm:spPr/>
      <dgm:t>
        <a:bodyPr/>
        <a:lstStyle/>
        <a:p>
          <a:endParaRPr lang="en-US"/>
        </a:p>
      </dgm:t>
    </dgm:pt>
    <dgm:pt modelId="{6196B027-D444-4E31-AD9B-94F2F9BF25BB}" type="pres">
      <dgm:prSet presAssocID="{297C2870-54F0-4208-855D-B871F4ED431F}" presName="linear" presStyleCnt="0">
        <dgm:presLayoutVars>
          <dgm:animLvl val="lvl"/>
          <dgm:resizeHandles val="exact"/>
        </dgm:presLayoutVars>
      </dgm:prSet>
      <dgm:spPr/>
    </dgm:pt>
    <dgm:pt modelId="{2481392C-760A-427F-AB5E-374169AC71F6}" type="pres">
      <dgm:prSet presAssocID="{4E72523D-485D-4BEE-88D0-E14573EFD66F}" presName="parentText" presStyleLbl="node1" presStyleIdx="0" presStyleCnt="1" custScaleY="71104">
        <dgm:presLayoutVars>
          <dgm:chMax val="0"/>
          <dgm:bulletEnabled val="1"/>
        </dgm:presLayoutVars>
      </dgm:prSet>
      <dgm:spPr>
        <a:prstGeom prst="roundRect">
          <a:avLst/>
        </a:prstGeom>
      </dgm:spPr>
    </dgm:pt>
    <dgm:pt modelId="{AA6EEC75-87E3-4E9F-974B-1C57EAF1DACA}" type="pres">
      <dgm:prSet presAssocID="{4E72523D-485D-4BEE-88D0-E14573EFD66F}" presName="childText" presStyleLbl="revTx" presStyleIdx="0" presStyleCnt="1">
        <dgm:presLayoutVars>
          <dgm:bulletEnabled val="1"/>
        </dgm:presLayoutVars>
      </dgm:prSet>
      <dgm:spPr/>
    </dgm:pt>
  </dgm:ptLst>
  <dgm:cxnLst>
    <dgm:cxn modelId="{5D69EB22-7216-4159-9A64-5D7CEA7DB8B7}" type="presOf" srcId="{297C2870-54F0-4208-855D-B871F4ED431F}" destId="{6196B027-D444-4E31-AD9B-94F2F9BF25BB}" srcOrd="0" destOrd="0" presId="urn:microsoft.com/office/officeart/2005/8/layout/vList2"/>
    <dgm:cxn modelId="{74533657-46CF-406B-9629-11F9DC6D8369}" srcId="{4E72523D-485D-4BEE-88D0-E14573EFD66F}" destId="{A3C9B304-F457-45CE-A866-88E842DE7BA8}" srcOrd="0" destOrd="0" parTransId="{1CA35917-4477-4F91-84AF-A1FD5FF95AFF}" sibTransId="{591FE116-A0EA-4098-84FB-C9905D558CF5}"/>
    <dgm:cxn modelId="{E3B07C84-CC4C-4C85-AFFE-048025615AD8}" srcId="{4E72523D-485D-4BEE-88D0-E14573EFD66F}" destId="{5801F4AB-792A-40C2-BACC-024F7BFA6F50}" srcOrd="1" destOrd="0" parTransId="{4A875268-C2C8-4E83-885E-A846D59B847D}" sibTransId="{B27C1E1D-8CE7-4121-BA1F-A7B3DA4687DF}"/>
    <dgm:cxn modelId="{81C3778B-942C-40AD-94FC-FDA7994BD579}" type="presOf" srcId="{4E72523D-485D-4BEE-88D0-E14573EFD66F}" destId="{2481392C-760A-427F-AB5E-374169AC71F6}" srcOrd="0" destOrd="0" presId="urn:microsoft.com/office/officeart/2005/8/layout/vList2"/>
    <dgm:cxn modelId="{D9E448A0-BB43-49E5-A26B-7CF733703801}" srcId="{297C2870-54F0-4208-855D-B871F4ED431F}" destId="{4E72523D-485D-4BEE-88D0-E14573EFD66F}" srcOrd="0" destOrd="0" parTransId="{35226CB7-41DB-4FE1-A53F-8E56423918AA}" sibTransId="{D0057CE9-3D51-4E08-8110-13E743F9514E}"/>
    <dgm:cxn modelId="{77809CA4-24E1-480B-AB67-58ACBD93E6B8}" srcId="{4E72523D-485D-4BEE-88D0-E14573EFD66F}" destId="{2706E5F0-2B70-4DA9-A348-DAF46CF43516}" srcOrd="2" destOrd="0" parTransId="{B5C7CE1F-4B56-47F7-9633-9E4D1DB8ABDC}" sibTransId="{941C1354-724E-4F8E-8F1E-E62E605CAC9D}"/>
    <dgm:cxn modelId="{1CB983AF-ED43-4D64-AAC8-03DD6E4E01A6}" type="presOf" srcId="{5801F4AB-792A-40C2-BACC-024F7BFA6F50}" destId="{AA6EEC75-87E3-4E9F-974B-1C57EAF1DACA}" srcOrd="0" destOrd="1" presId="urn:microsoft.com/office/officeart/2005/8/layout/vList2"/>
    <dgm:cxn modelId="{9DBE9CBC-42B0-4639-9BD7-D5383FDA33F6}" type="presOf" srcId="{A3C9B304-F457-45CE-A866-88E842DE7BA8}" destId="{AA6EEC75-87E3-4E9F-974B-1C57EAF1DACA}" srcOrd="0" destOrd="0" presId="urn:microsoft.com/office/officeart/2005/8/layout/vList2"/>
    <dgm:cxn modelId="{D8A850C3-3664-48E8-AD99-C839A1A46C74}" type="presOf" srcId="{2706E5F0-2B70-4DA9-A348-DAF46CF43516}" destId="{AA6EEC75-87E3-4E9F-974B-1C57EAF1DACA}" srcOrd="0" destOrd="2" presId="urn:microsoft.com/office/officeart/2005/8/layout/vList2"/>
    <dgm:cxn modelId="{D81F280D-011E-4407-B95A-B6DC2B377806}" type="presParOf" srcId="{6196B027-D444-4E31-AD9B-94F2F9BF25BB}" destId="{2481392C-760A-427F-AB5E-374169AC71F6}" srcOrd="0" destOrd="0" presId="urn:microsoft.com/office/officeart/2005/8/layout/vList2"/>
    <dgm:cxn modelId="{09FD6570-4BF5-419F-B214-A3F46B462D42}" type="presParOf" srcId="{6196B027-D444-4E31-AD9B-94F2F9BF25BB}" destId="{AA6EEC75-87E3-4E9F-974B-1C57EAF1DAC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78E1E2-B3BE-41AE-96B9-52081288F18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C3B774-5A22-47B7-9B33-DCD0DA675226}">
      <dgm:prSet custT="1"/>
      <dgm:spPr/>
      <dgm:t>
        <a:bodyPr/>
        <a:lstStyle/>
        <a:p>
          <a:pPr rtl="0"/>
          <a:r>
            <a:rPr lang="en-US" sz="2400" b="1" dirty="0"/>
            <a:t>Transmission Service</a:t>
          </a:r>
          <a:br>
            <a:rPr lang="en-US" sz="2400" b="1" dirty="0"/>
          </a:br>
          <a:r>
            <a:rPr lang="en-US" sz="2300" dirty="0"/>
            <a:t>Participants buy &amp; sell use of transmission lines owned by different parties</a:t>
          </a:r>
        </a:p>
      </dgm:t>
    </dgm:pt>
    <dgm:pt modelId="{30005F64-D787-4097-A169-5ECBCC6652E2}" type="parTrans" cxnId="{D369D7AC-0AEB-4ED7-B4E1-DE780BF1D53C}">
      <dgm:prSet/>
      <dgm:spPr/>
      <dgm:t>
        <a:bodyPr/>
        <a:lstStyle/>
        <a:p>
          <a:endParaRPr lang="en-US"/>
        </a:p>
      </dgm:t>
    </dgm:pt>
    <dgm:pt modelId="{93F799EA-7317-4D81-96BD-F4151897AA39}" type="sibTrans" cxnId="{D369D7AC-0AEB-4ED7-B4E1-DE780BF1D53C}">
      <dgm:prSet/>
      <dgm:spPr/>
      <dgm:t>
        <a:bodyPr/>
        <a:lstStyle/>
        <a:p>
          <a:endParaRPr lang="en-US"/>
        </a:p>
      </dgm:t>
    </dgm:pt>
    <dgm:pt modelId="{8407D3A9-714C-41FB-BE8F-4AA9A9293841}">
      <dgm:prSet custT="1"/>
      <dgm:spPr/>
      <dgm:t>
        <a:bodyPr/>
        <a:lstStyle/>
        <a:p>
          <a:pPr rtl="0"/>
          <a:r>
            <a:rPr lang="en-US" sz="2400" b="1" dirty="0"/>
            <a:t>Integrated Marketplace</a:t>
          </a:r>
          <a:br>
            <a:rPr lang="en-US" sz="2400" b="1" dirty="0"/>
          </a:br>
          <a:r>
            <a:rPr lang="en-US" sz="2300" dirty="0"/>
            <a:t>Participants buy &amp; sell wholesale electricity in day-ahead &amp; real-time</a:t>
          </a:r>
        </a:p>
      </dgm:t>
    </dgm:pt>
    <dgm:pt modelId="{40CE017F-0636-4649-A662-142BC62B94A4}" type="parTrans" cxnId="{E51CBFF1-BEF8-43A9-9A0A-D1E36828E7E1}">
      <dgm:prSet/>
      <dgm:spPr/>
      <dgm:t>
        <a:bodyPr/>
        <a:lstStyle/>
        <a:p>
          <a:endParaRPr lang="en-US"/>
        </a:p>
      </dgm:t>
    </dgm:pt>
    <dgm:pt modelId="{635BD3BE-33C9-4682-93A6-38578E80CA38}" type="sibTrans" cxnId="{E51CBFF1-BEF8-43A9-9A0A-D1E36828E7E1}">
      <dgm:prSet/>
      <dgm:spPr/>
      <dgm:t>
        <a:bodyPr/>
        <a:lstStyle/>
        <a:p>
          <a:endParaRPr lang="en-US"/>
        </a:p>
      </dgm:t>
    </dgm:pt>
    <dgm:pt modelId="{6E7C0019-3526-4F74-B563-71557B3954F5}">
      <dgm:prSet custT="1"/>
      <dgm:spPr/>
      <dgm:t>
        <a:bodyPr/>
        <a:lstStyle/>
        <a:p>
          <a:pPr rtl="0"/>
          <a:r>
            <a:rPr lang="en-US" sz="2300" b="1" dirty="0">
              <a:solidFill>
                <a:schemeClr val="accent3"/>
              </a:solidFill>
            </a:rPr>
            <a:t>Day-Ahead Market </a:t>
          </a:r>
          <a:r>
            <a:rPr lang="en-US" sz="2300" dirty="0"/>
            <a:t>commits cost-effective &amp; reliable generation for region</a:t>
          </a:r>
        </a:p>
      </dgm:t>
    </dgm:pt>
    <dgm:pt modelId="{350CCDBF-6968-493C-940D-4BDEEF0566E9}" type="parTrans" cxnId="{91BB4CF9-05BC-4CA0-8975-103FF151A55C}">
      <dgm:prSet/>
      <dgm:spPr/>
      <dgm:t>
        <a:bodyPr/>
        <a:lstStyle/>
        <a:p>
          <a:endParaRPr lang="en-US"/>
        </a:p>
      </dgm:t>
    </dgm:pt>
    <dgm:pt modelId="{48E3D292-B752-4825-B8C7-754D3C97E823}" type="sibTrans" cxnId="{91BB4CF9-05BC-4CA0-8975-103FF151A55C}">
      <dgm:prSet/>
      <dgm:spPr/>
      <dgm:t>
        <a:bodyPr/>
        <a:lstStyle/>
        <a:p>
          <a:endParaRPr lang="en-US"/>
        </a:p>
      </dgm:t>
    </dgm:pt>
    <dgm:pt modelId="{DF74868D-3556-4A98-A99B-FCE375853970}">
      <dgm:prSet custT="1"/>
      <dgm:spPr/>
      <dgm:t>
        <a:bodyPr/>
        <a:lstStyle/>
        <a:p>
          <a:pPr rtl="0"/>
          <a:r>
            <a:rPr lang="en-US" sz="2300" b="1" dirty="0">
              <a:solidFill>
                <a:schemeClr val="accent3"/>
              </a:solidFill>
            </a:rPr>
            <a:t>Real-Time Balancing Market </a:t>
          </a:r>
          <a:r>
            <a:rPr lang="en-US" sz="2300" dirty="0"/>
            <a:t>economically dispatches generation to balance real-time generation &amp; load while ensuring reliability</a:t>
          </a:r>
        </a:p>
      </dgm:t>
    </dgm:pt>
    <dgm:pt modelId="{68135905-B289-4093-B15D-2D6C7985A558}" type="parTrans" cxnId="{5C6FC1EC-DE3C-492C-A052-E74C29773559}">
      <dgm:prSet/>
      <dgm:spPr/>
      <dgm:t>
        <a:bodyPr/>
        <a:lstStyle/>
        <a:p>
          <a:endParaRPr lang="en-US"/>
        </a:p>
      </dgm:t>
    </dgm:pt>
    <dgm:pt modelId="{FF418DED-F0BA-449D-A6D6-6C283C3D7233}" type="sibTrans" cxnId="{5C6FC1EC-DE3C-492C-A052-E74C29773559}">
      <dgm:prSet/>
      <dgm:spPr/>
      <dgm:t>
        <a:bodyPr/>
        <a:lstStyle/>
        <a:p>
          <a:endParaRPr lang="en-US"/>
        </a:p>
      </dgm:t>
    </dgm:pt>
    <dgm:pt modelId="{813BF695-825E-41AD-AB64-C0C6C647BCF1}">
      <dgm:prSet custT="1"/>
      <dgm:spPr>
        <a:solidFill>
          <a:srgbClr val="FF7525"/>
        </a:solidFill>
      </dgm:spPr>
      <dgm:t>
        <a:bodyPr/>
        <a:lstStyle/>
        <a:p>
          <a:pPr rtl="0"/>
          <a:r>
            <a:rPr lang="en-US" sz="2400" b="1" dirty="0"/>
            <a:t>Western Energy Imbalance Service </a:t>
          </a:r>
          <a:r>
            <a:rPr lang="en-US" sz="2300" b="1" dirty="0"/>
            <a:t>Market</a:t>
          </a:r>
          <a:br>
            <a:rPr lang="en-US" sz="2300" dirty="0"/>
          </a:br>
          <a:r>
            <a:rPr lang="en-US" sz="2300" dirty="0"/>
            <a:t>Contract-based, real-time balancing market in Western Interconnection </a:t>
          </a:r>
        </a:p>
      </dgm:t>
    </dgm:pt>
    <dgm:pt modelId="{CBBD8A05-5B64-43CA-BD4F-A2A821E38FDA}" type="parTrans" cxnId="{A8FDF747-4253-48E7-A9CE-249F15C54371}">
      <dgm:prSet/>
      <dgm:spPr/>
      <dgm:t>
        <a:bodyPr/>
        <a:lstStyle/>
        <a:p>
          <a:endParaRPr lang="en-US"/>
        </a:p>
      </dgm:t>
    </dgm:pt>
    <dgm:pt modelId="{9D7892C0-9377-4FD9-9C77-119CB56A1B7B}" type="sibTrans" cxnId="{A8FDF747-4253-48E7-A9CE-249F15C54371}">
      <dgm:prSet/>
      <dgm:spPr/>
      <dgm:t>
        <a:bodyPr/>
        <a:lstStyle/>
        <a:p>
          <a:endParaRPr lang="en-US"/>
        </a:p>
      </dgm:t>
    </dgm:pt>
    <dgm:pt modelId="{1B03A786-432F-4CC4-B25D-F44039E0BA94}">
      <dgm:prSet custT="1"/>
      <dgm:spPr/>
      <dgm:t>
        <a:bodyPr/>
        <a:lstStyle/>
        <a:p>
          <a:pPr rtl="0"/>
          <a:r>
            <a:rPr lang="en-US" sz="2300" b="1" dirty="0">
              <a:solidFill>
                <a:schemeClr val="accent3"/>
              </a:solidFill>
            </a:rPr>
            <a:t>Consolidated Balancing Authority </a:t>
          </a:r>
          <a:r>
            <a:rPr lang="en-US" sz="2300" dirty="0"/>
            <a:t>operates as a single region</a:t>
          </a:r>
        </a:p>
      </dgm:t>
    </dgm:pt>
    <dgm:pt modelId="{03D3089F-7662-4FC9-A94C-1FFA989E901E}" type="parTrans" cxnId="{C217464F-1322-4AB2-BF89-26030B2AED34}">
      <dgm:prSet/>
      <dgm:spPr/>
      <dgm:t>
        <a:bodyPr/>
        <a:lstStyle/>
        <a:p>
          <a:endParaRPr lang="en-US"/>
        </a:p>
      </dgm:t>
    </dgm:pt>
    <dgm:pt modelId="{387DEE32-892F-43F0-9B7D-B6C8052ACA21}" type="sibTrans" cxnId="{C217464F-1322-4AB2-BF89-26030B2AED34}">
      <dgm:prSet/>
      <dgm:spPr/>
      <dgm:t>
        <a:bodyPr/>
        <a:lstStyle/>
        <a:p>
          <a:endParaRPr lang="en-US"/>
        </a:p>
      </dgm:t>
    </dgm:pt>
    <dgm:pt modelId="{1ACEFAD7-96D4-4E7C-869B-89F4A43837ED}" type="pres">
      <dgm:prSet presAssocID="{B878E1E2-B3BE-41AE-96B9-52081288F18E}" presName="linear" presStyleCnt="0">
        <dgm:presLayoutVars>
          <dgm:animLvl val="lvl"/>
          <dgm:resizeHandles val="exact"/>
        </dgm:presLayoutVars>
      </dgm:prSet>
      <dgm:spPr/>
    </dgm:pt>
    <dgm:pt modelId="{FE333A49-4DE0-478D-87A0-1B269EB7FE6C}" type="pres">
      <dgm:prSet presAssocID="{2DC3B774-5A22-47B7-9B33-DCD0DA675226}" presName="parentText" presStyleLbl="node1" presStyleIdx="0" presStyleCnt="3" custScaleY="82199" custLinFactY="-34437" custLinFactNeighborX="-126" custLinFactNeighborY="-100000">
        <dgm:presLayoutVars>
          <dgm:chMax val="0"/>
          <dgm:bulletEnabled val="1"/>
        </dgm:presLayoutVars>
      </dgm:prSet>
      <dgm:spPr/>
    </dgm:pt>
    <dgm:pt modelId="{6180A28E-EB4C-4878-9820-3D2BD9AD06EB}" type="pres">
      <dgm:prSet presAssocID="{93F799EA-7317-4D81-96BD-F4151897AA39}" presName="spacer" presStyleCnt="0"/>
      <dgm:spPr/>
    </dgm:pt>
    <dgm:pt modelId="{D25C0A1A-D21B-43CE-8823-963A2A98185A}" type="pres">
      <dgm:prSet presAssocID="{8407D3A9-714C-41FB-BE8F-4AA9A9293841}" presName="parentText" presStyleLbl="node1" presStyleIdx="1" presStyleCnt="3" custScaleY="75603" custLinFactNeighborX="-253" custLinFactNeighborY="-34807">
        <dgm:presLayoutVars>
          <dgm:chMax val="0"/>
          <dgm:bulletEnabled val="1"/>
        </dgm:presLayoutVars>
      </dgm:prSet>
      <dgm:spPr/>
    </dgm:pt>
    <dgm:pt modelId="{08FB532D-8838-40DB-95B0-16386A79A514}" type="pres">
      <dgm:prSet presAssocID="{8407D3A9-714C-41FB-BE8F-4AA9A9293841}" presName="childText" presStyleLbl="revTx" presStyleIdx="0" presStyleCnt="1" custScaleY="100130" custLinFactNeighborY="-28621">
        <dgm:presLayoutVars>
          <dgm:bulletEnabled val="1"/>
        </dgm:presLayoutVars>
      </dgm:prSet>
      <dgm:spPr/>
    </dgm:pt>
    <dgm:pt modelId="{9914BD18-36C8-4D07-B1F4-5F87944A7A18}" type="pres">
      <dgm:prSet presAssocID="{813BF695-825E-41AD-AB64-C0C6C647BCF1}" presName="parentText" presStyleLbl="node1" presStyleIdx="2" presStyleCnt="3" custScaleY="70108" custLinFactNeighborY="-13497">
        <dgm:presLayoutVars>
          <dgm:chMax val="0"/>
          <dgm:bulletEnabled val="1"/>
        </dgm:presLayoutVars>
      </dgm:prSet>
      <dgm:spPr/>
    </dgm:pt>
  </dgm:ptLst>
  <dgm:cxnLst>
    <dgm:cxn modelId="{1CDAD91C-EAC3-4BB8-8A9B-C371599F8439}" type="presOf" srcId="{6E7C0019-3526-4F74-B563-71557B3954F5}" destId="{08FB532D-8838-40DB-95B0-16386A79A514}" srcOrd="0" destOrd="0" presId="urn:microsoft.com/office/officeart/2005/8/layout/vList2"/>
    <dgm:cxn modelId="{A8FDF747-4253-48E7-A9CE-249F15C54371}" srcId="{B878E1E2-B3BE-41AE-96B9-52081288F18E}" destId="{813BF695-825E-41AD-AB64-C0C6C647BCF1}" srcOrd="2" destOrd="0" parTransId="{CBBD8A05-5B64-43CA-BD4F-A2A821E38FDA}" sibTransId="{9D7892C0-9377-4FD9-9C77-119CB56A1B7B}"/>
    <dgm:cxn modelId="{87B2594D-83A5-46FB-8448-71E1A7560660}" type="presOf" srcId="{DF74868D-3556-4A98-A99B-FCE375853970}" destId="{08FB532D-8838-40DB-95B0-16386A79A514}" srcOrd="0" destOrd="1" presId="urn:microsoft.com/office/officeart/2005/8/layout/vList2"/>
    <dgm:cxn modelId="{C217464F-1322-4AB2-BF89-26030B2AED34}" srcId="{8407D3A9-714C-41FB-BE8F-4AA9A9293841}" destId="{1B03A786-432F-4CC4-B25D-F44039E0BA94}" srcOrd="2" destOrd="0" parTransId="{03D3089F-7662-4FC9-A94C-1FFA989E901E}" sibTransId="{387DEE32-892F-43F0-9B7D-B6C8052ACA21}"/>
    <dgm:cxn modelId="{D2FFB056-6C8D-450A-80F9-3FB657C4FDB9}" type="presOf" srcId="{1B03A786-432F-4CC4-B25D-F44039E0BA94}" destId="{08FB532D-8838-40DB-95B0-16386A79A514}" srcOrd="0" destOrd="2" presId="urn:microsoft.com/office/officeart/2005/8/layout/vList2"/>
    <dgm:cxn modelId="{2F2B3F9A-BCCA-42FD-B000-2BA6DB401510}" type="presOf" srcId="{8407D3A9-714C-41FB-BE8F-4AA9A9293841}" destId="{D25C0A1A-D21B-43CE-8823-963A2A98185A}" srcOrd="0" destOrd="0" presId="urn:microsoft.com/office/officeart/2005/8/layout/vList2"/>
    <dgm:cxn modelId="{D369D7AC-0AEB-4ED7-B4E1-DE780BF1D53C}" srcId="{B878E1E2-B3BE-41AE-96B9-52081288F18E}" destId="{2DC3B774-5A22-47B7-9B33-DCD0DA675226}" srcOrd="0" destOrd="0" parTransId="{30005F64-D787-4097-A169-5ECBCC6652E2}" sibTransId="{93F799EA-7317-4D81-96BD-F4151897AA39}"/>
    <dgm:cxn modelId="{3955CEB0-92E7-4A87-99CB-D240A620DFB6}" type="presOf" srcId="{813BF695-825E-41AD-AB64-C0C6C647BCF1}" destId="{9914BD18-36C8-4D07-B1F4-5F87944A7A18}" srcOrd="0" destOrd="0" presId="urn:microsoft.com/office/officeart/2005/8/layout/vList2"/>
    <dgm:cxn modelId="{1FC549DC-F1EC-46C4-A61E-B9854492E551}" type="presOf" srcId="{B878E1E2-B3BE-41AE-96B9-52081288F18E}" destId="{1ACEFAD7-96D4-4E7C-869B-89F4A43837ED}" srcOrd="0" destOrd="0" presId="urn:microsoft.com/office/officeart/2005/8/layout/vList2"/>
    <dgm:cxn modelId="{36CDE0E3-F145-4ED5-B5C4-BE5B00223BAB}" type="presOf" srcId="{2DC3B774-5A22-47B7-9B33-DCD0DA675226}" destId="{FE333A49-4DE0-478D-87A0-1B269EB7FE6C}" srcOrd="0" destOrd="0" presId="urn:microsoft.com/office/officeart/2005/8/layout/vList2"/>
    <dgm:cxn modelId="{5C6FC1EC-DE3C-492C-A052-E74C29773559}" srcId="{8407D3A9-714C-41FB-BE8F-4AA9A9293841}" destId="{DF74868D-3556-4A98-A99B-FCE375853970}" srcOrd="1" destOrd="0" parTransId="{68135905-B289-4093-B15D-2D6C7985A558}" sibTransId="{FF418DED-F0BA-449D-A6D6-6C283C3D7233}"/>
    <dgm:cxn modelId="{E51CBFF1-BEF8-43A9-9A0A-D1E36828E7E1}" srcId="{B878E1E2-B3BE-41AE-96B9-52081288F18E}" destId="{8407D3A9-714C-41FB-BE8F-4AA9A9293841}" srcOrd="1" destOrd="0" parTransId="{40CE017F-0636-4649-A662-142BC62B94A4}" sibTransId="{635BD3BE-33C9-4682-93A6-38578E80CA38}"/>
    <dgm:cxn modelId="{91BB4CF9-05BC-4CA0-8975-103FF151A55C}" srcId="{8407D3A9-714C-41FB-BE8F-4AA9A9293841}" destId="{6E7C0019-3526-4F74-B563-71557B3954F5}" srcOrd="0" destOrd="0" parTransId="{350CCDBF-6968-493C-940D-4BDEEF0566E9}" sibTransId="{48E3D292-B752-4825-B8C7-754D3C97E823}"/>
    <dgm:cxn modelId="{73395489-2C6A-4767-AB99-2A990C465F92}" type="presParOf" srcId="{1ACEFAD7-96D4-4E7C-869B-89F4A43837ED}" destId="{FE333A49-4DE0-478D-87A0-1B269EB7FE6C}" srcOrd="0" destOrd="0" presId="urn:microsoft.com/office/officeart/2005/8/layout/vList2"/>
    <dgm:cxn modelId="{55E0A28A-7EA2-4C91-BB56-CE82B46A3E30}" type="presParOf" srcId="{1ACEFAD7-96D4-4E7C-869B-89F4A43837ED}" destId="{6180A28E-EB4C-4878-9820-3D2BD9AD06EB}" srcOrd="1" destOrd="0" presId="urn:microsoft.com/office/officeart/2005/8/layout/vList2"/>
    <dgm:cxn modelId="{6EDE09E5-5A4C-4DD8-9740-FA8A16B5EE1C}" type="presParOf" srcId="{1ACEFAD7-96D4-4E7C-869B-89F4A43837ED}" destId="{D25C0A1A-D21B-43CE-8823-963A2A98185A}" srcOrd="2" destOrd="0" presId="urn:microsoft.com/office/officeart/2005/8/layout/vList2"/>
    <dgm:cxn modelId="{B97A868E-9265-4BA4-A1E4-2387A1EE204B}" type="presParOf" srcId="{1ACEFAD7-96D4-4E7C-869B-89F4A43837ED}" destId="{08FB532D-8838-40DB-95B0-16386A79A514}" srcOrd="3" destOrd="0" presId="urn:microsoft.com/office/officeart/2005/8/layout/vList2"/>
    <dgm:cxn modelId="{64ADC3DB-990F-46AB-946F-357F3796C5E0}" type="presParOf" srcId="{1ACEFAD7-96D4-4E7C-869B-89F4A43837ED}" destId="{9914BD18-36C8-4D07-B1F4-5F87944A7A1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AFFC5F-FDE5-4E0A-B97B-D564ABAF00A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ECA76DA-8C42-4AEF-BE8F-AD45F7491198}">
      <dgm:prSet custT="1"/>
      <dgm:spPr>
        <a:solidFill>
          <a:schemeClr val="accent1"/>
        </a:solidFill>
      </dgm:spPr>
      <dgm:t>
        <a:bodyPr/>
        <a:lstStyle/>
        <a:p>
          <a:pPr algn="ctr" rtl="0"/>
          <a:r>
            <a:rPr lang="en-US" sz="2200" dirty="0">
              <a:latin typeface="+mj-lt"/>
            </a:rPr>
            <a:t>RTO West</a:t>
          </a:r>
        </a:p>
      </dgm:t>
    </dgm:pt>
    <dgm:pt modelId="{95FE97F5-EBFD-4350-81E0-AA4AE2D01977}" type="parTrans" cxnId="{116D96FE-BDAC-4B3E-B68D-EAFCC8819BA3}">
      <dgm:prSet/>
      <dgm:spPr/>
      <dgm:t>
        <a:bodyPr/>
        <a:lstStyle/>
        <a:p>
          <a:endParaRPr lang="en-US"/>
        </a:p>
      </dgm:t>
    </dgm:pt>
    <dgm:pt modelId="{D0F4F6C5-A8F0-401C-8F38-36FBEF953384}" type="sibTrans" cxnId="{116D96FE-BDAC-4B3E-B68D-EAFCC8819BA3}">
      <dgm:prSet/>
      <dgm:spPr/>
      <dgm:t>
        <a:bodyPr/>
        <a:lstStyle/>
        <a:p>
          <a:endParaRPr lang="en-US"/>
        </a:p>
      </dgm:t>
    </dgm:pt>
    <dgm:pt modelId="{937C8474-B5D0-4920-B8D1-BE8F1FC59F20}">
      <dgm:prSet custT="1"/>
      <dgm:spPr>
        <a:solidFill>
          <a:schemeClr val="accent2"/>
        </a:solidFill>
      </dgm:spPr>
      <dgm:t>
        <a:bodyPr/>
        <a:lstStyle/>
        <a:p>
          <a:pPr algn="ctr" rtl="0"/>
          <a:r>
            <a:rPr lang="en-US" sz="2200" dirty="0">
              <a:latin typeface="+mj-lt"/>
            </a:rPr>
            <a:t>Western Energy Imbalance Service (WEIS) Market </a:t>
          </a:r>
        </a:p>
      </dgm:t>
    </dgm:pt>
    <dgm:pt modelId="{06B07A77-953D-42E9-AF0D-0DFB1917DB71}" type="parTrans" cxnId="{A4A5CE27-C20C-48D5-9CA8-8673A2402ADC}">
      <dgm:prSet/>
      <dgm:spPr/>
      <dgm:t>
        <a:bodyPr/>
        <a:lstStyle/>
        <a:p>
          <a:endParaRPr lang="en-US"/>
        </a:p>
      </dgm:t>
    </dgm:pt>
    <dgm:pt modelId="{D7C8972F-D065-4A55-91BF-9164844FA567}" type="sibTrans" cxnId="{A4A5CE27-C20C-48D5-9CA8-8673A2402ADC}">
      <dgm:prSet/>
      <dgm:spPr/>
      <dgm:t>
        <a:bodyPr/>
        <a:lstStyle/>
        <a:p>
          <a:endParaRPr lang="en-US"/>
        </a:p>
      </dgm:t>
    </dgm:pt>
    <dgm:pt modelId="{25A03510-551B-4607-86E6-DF31ED1A6E07}">
      <dgm:prSet custT="1"/>
      <dgm:spPr>
        <a:solidFill>
          <a:schemeClr val="accent3"/>
        </a:solidFill>
      </dgm:spPr>
      <dgm:t>
        <a:bodyPr/>
        <a:lstStyle/>
        <a:p>
          <a:pPr algn="ctr" rtl="0"/>
          <a:r>
            <a:rPr lang="en-US" sz="2200" dirty="0">
              <a:latin typeface="+mj-lt"/>
            </a:rPr>
            <a:t>Markets+</a:t>
          </a:r>
        </a:p>
      </dgm:t>
    </dgm:pt>
    <dgm:pt modelId="{000278EC-A25A-495B-9AC7-86DA9C67238B}" type="parTrans" cxnId="{73ED4B88-D09E-4057-99F6-9AD31448BF8C}">
      <dgm:prSet/>
      <dgm:spPr/>
      <dgm:t>
        <a:bodyPr/>
        <a:lstStyle/>
        <a:p>
          <a:endParaRPr lang="en-US"/>
        </a:p>
      </dgm:t>
    </dgm:pt>
    <dgm:pt modelId="{BBAC6AAE-9B4B-4BCF-A239-9D702002E729}" type="sibTrans" cxnId="{73ED4B88-D09E-4057-99F6-9AD31448BF8C}">
      <dgm:prSet/>
      <dgm:spPr/>
      <dgm:t>
        <a:bodyPr/>
        <a:lstStyle/>
        <a:p>
          <a:endParaRPr lang="en-US"/>
        </a:p>
      </dgm:t>
    </dgm:pt>
    <dgm:pt modelId="{889279C8-5E36-4DC5-AC8A-EA93F9F690C9}">
      <dgm:prSet custT="1"/>
      <dgm:spPr/>
      <dgm:t>
        <a:bodyPr/>
        <a:lstStyle/>
        <a:p>
          <a:pPr algn="ctr" rtl="0"/>
          <a:r>
            <a:rPr lang="en-US" sz="2200" dirty="0">
              <a:latin typeface="+mj-lt"/>
            </a:rPr>
            <a:t>Western Reliability Coordination Service</a:t>
          </a:r>
        </a:p>
      </dgm:t>
    </dgm:pt>
    <dgm:pt modelId="{8B3511ED-24A0-4BEA-9363-755F197B36F1}" type="parTrans" cxnId="{09220C57-C035-4E86-A56B-1925A90249A2}">
      <dgm:prSet/>
      <dgm:spPr/>
      <dgm:t>
        <a:bodyPr/>
        <a:lstStyle/>
        <a:p>
          <a:endParaRPr lang="en-US"/>
        </a:p>
      </dgm:t>
    </dgm:pt>
    <dgm:pt modelId="{DE515860-A72C-4E6B-8149-61925BE595CE}" type="sibTrans" cxnId="{09220C57-C035-4E86-A56B-1925A90249A2}">
      <dgm:prSet/>
      <dgm:spPr/>
      <dgm:t>
        <a:bodyPr/>
        <a:lstStyle/>
        <a:p>
          <a:endParaRPr lang="en-US"/>
        </a:p>
      </dgm:t>
    </dgm:pt>
    <dgm:pt modelId="{03B83B18-37F9-41F2-B81A-5511C855E639}">
      <dgm:prSet custT="1"/>
      <dgm:spPr>
        <a:solidFill>
          <a:srgbClr val="FF7525"/>
        </a:solidFill>
      </dgm:spPr>
      <dgm:t>
        <a:bodyPr/>
        <a:lstStyle/>
        <a:p>
          <a:pPr algn="ctr" rtl="0"/>
          <a:r>
            <a:rPr lang="en-US" sz="2200" dirty="0">
              <a:latin typeface="+mj-lt"/>
            </a:rPr>
            <a:t>Western Interconnection Unscheduled Flow Mitigation Plan</a:t>
          </a:r>
        </a:p>
      </dgm:t>
    </dgm:pt>
    <dgm:pt modelId="{1B893239-EC0A-40C9-B18E-D5677D87F331}" type="parTrans" cxnId="{8E0F91A1-877D-4452-8608-54E10203A071}">
      <dgm:prSet/>
      <dgm:spPr/>
      <dgm:t>
        <a:bodyPr/>
        <a:lstStyle/>
        <a:p>
          <a:endParaRPr lang="en-US"/>
        </a:p>
      </dgm:t>
    </dgm:pt>
    <dgm:pt modelId="{A188313F-5BC2-4715-A19B-2D2E3DCCBDF6}" type="sibTrans" cxnId="{8E0F91A1-877D-4452-8608-54E10203A071}">
      <dgm:prSet/>
      <dgm:spPr/>
      <dgm:t>
        <a:bodyPr/>
        <a:lstStyle/>
        <a:p>
          <a:endParaRPr lang="en-US"/>
        </a:p>
      </dgm:t>
    </dgm:pt>
    <dgm:pt modelId="{C4928445-86E5-4468-B55E-71AEF047E705}">
      <dgm:prSet/>
      <dgm:spPr/>
      <dgm:t>
        <a:bodyPr/>
        <a:lstStyle/>
        <a:p>
          <a:pPr rtl="0"/>
          <a:r>
            <a:rPr lang="en-US" dirty="0"/>
            <a:t>7 organizations joining RTO in 2024; expected $49M annual savings for new &amp; existing members</a:t>
          </a:r>
        </a:p>
      </dgm:t>
    </dgm:pt>
    <dgm:pt modelId="{693FBD76-40A4-44FA-A465-689CDB48EED0}" type="parTrans" cxnId="{7FEDDE02-CE36-42C2-9D4E-2A3B452ABF46}">
      <dgm:prSet/>
      <dgm:spPr/>
      <dgm:t>
        <a:bodyPr/>
        <a:lstStyle/>
        <a:p>
          <a:endParaRPr lang="en-US"/>
        </a:p>
      </dgm:t>
    </dgm:pt>
    <dgm:pt modelId="{7D3C6C4D-1FA7-445E-98C1-1109ED96A220}" type="sibTrans" cxnId="{7FEDDE02-CE36-42C2-9D4E-2A3B452ABF46}">
      <dgm:prSet/>
      <dgm:spPr/>
      <dgm:t>
        <a:bodyPr/>
        <a:lstStyle/>
        <a:p>
          <a:endParaRPr lang="en-US"/>
        </a:p>
      </dgm:t>
    </dgm:pt>
    <dgm:pt modelId="{CD3D951D-548B-4B7F-9B55-D86E384780DE}">
      <dgm:prSet/>
      <dgm:spPr/>
      <dgm:t>
        <a:bodyPr/>
        <a:lstStyle/>
        <a:p>
          <a:pPr rtl="0"/>
          <a:r>
            <a:rPr lang="en-US" dirty="0"/>
            <a:t>Launched Feb. 2021; 3 new members joining in 2023 bringing load to 13.5 GW</a:t>
          </a:r>
        </a:p>
      </dgm:t>
    </dgm:pt>
    <dgm:pt modelId="{3BE12C74-EA3B-466C-B405-63BA00467341}" type="parTrans" cxnId="{139EB790-F9F2-4B65-8190-762AC8965536}">
      <dgm:prSet/>
      <dgm:spPr/>
      <dgm:t>
        <a:bodyPr/>
        <a:lstStyle/>
        <a:p>
          <a:endParaRPr lang="en-US"/>
        </a:p>
      </dgm:t>
    </dgm:pt>
    <dgm:pt modelId="{ABCACC56-C8D6-4231-A249-6499F3825850}" type="sibTrans" cxnId="{139EB790-F9F2-4B65-8190-762AC8965536}">
      <dgm:prSet/>
      <dgm:spPr/>
      <dgm:t>
        <a:bodyPr/>
        <a:lstStyle/>
        <a:p>
          <a:endParaRPr lang="en-US"/>
        </a:p>
      </dgm:t>
    </dgm:pt>
    <dgm:pt modelId="{90045B34-BE5E-4165-A83F-867FB0027B4A}">
      <dgm:prSet/>
      <dgm:spPr/>
      <dgm:t>
        <a:bodyPr/>
        <a:lstStyle/>
        <a:p>
          <a:pPr rtl="0"/>
          <a:r>
            <a:rPr lang="en-US" dirty="0"/>
            <a:t>New real-time/day-ahead market in development with western parties (will replace WEIS)</a:t>
          </a:r>
        </a:p>
      </dgm:t>
    </dgm:pt>
    <dgm:pt modelId="{352FF591-6110-4E54-8D61-17ACCEE2602E}" type="parTrans" cxnId="{73082468-C202-41A0-B4EC-5BD48339F31A}">
      <dgm:prSet/>
      <dgm:spPr/>
      <dgm:t>
        <a:bodyPr/>
        <a:lstStyle/>
        <a:p>
          <a:endParaRPr lang="en-US"/>
        </a:p>
      </dgm:t>
    </dgm:pt>
    <dgm:pt modelId="{1EB7F036-4F07-4BFB-B4AD-AF7044B4D265}" type="sibTrans" cxnId="{73082468-C202-41A0-B4EC-5BD48339F31A}">
      <dgm:prSet/>
      <dgm:spPr/>
      <dgm:t>
        <a:bodyPr/>
        <a:lstStyle/>
        <a:p>
          <a:endParaRPr lang="en-US"/>
        </a:p>
      </dgm:t>
    </dgm:pt>
    <dgm:pt modelId="{93D919C8-FBA1-4899-8786-3750020EEC0E}">
      <dgm:prSet/>
      <dgm:spPr/>
      <dgm:t>
        <a:bodyPr/>
        <a:lstStyle/>
        <a:p>
          <a:pPr rtl="0"/>
          <a:r>
            <a:rPr lang="en-US" dirty="0"/>
            <a:t>Maintaining reliability for </a:t>
          </a:r>
          <a:r>
            <a:rPr lang="en-US" b="0" i="0" dirty="0"/>
            <a:t>13 western transmission operators</a:t>
          </a:r>
          <a:endParaRPr lang="en-US" dirty="0"/>
        </a:p>
      </dgm:t>
    </dgm:pt>
    <dgm:pt modelId="{3CB36901-63BA-4DFB-884E-9F7D19DE7B0D}" type="parTrans" cxnId="{62E125FA-C8D9-4E54-BC01-392520991E68}">
      <dgm:prSet/>
      <dgm:spPr/>
      <dgm:t>
        <a:bodyPr/>
        <a:lstStyle/>
        <a:p>
          <a:endParaRPr lang="en-US"/>
        </a:p>
      </dgm:t>
    </dgm:pt>
    <dgm:pt modelId="{2385D6F2-767A-4FFD-978D-26B3A195A136}" type="sibTrans" cxnId="{62E125FA-C8D9-4E54-BC01-392520991E68}">
      <dgm:prSet/>
      <dgm:spPr/>
      <dgm:t>
        <a:bodyPr/>
        <a:lstStyle/>
        <a:p>
          <a:endParaRPr lang="en-US"/>
        </a:p>
      </dgm:t>
    </dgm:pt>
    <dgm:pt modelId="{BBCD5626-1FC7-48B6-8687-FCDAFC458CFE}">
      <dgm:prSet/>
      <dgm:spPr/>
      <dgm:t>
        <a:bodyPr/>
        <a:lstStyle/>
        <a:p>
          <a:pPr rtl="0"/>
          <a:r>
            <a:rPr lang="en-US" dirty="0"/>
            <a:t>Helping 6 western organizations manage grid congestion</a:t>
          </a:r>
        </a:p>
      </dgm:t>
    </dgm:pt>
    <dgm:pt modelId="{64EA6A07-D4B1-4BDE-B8A9-0526244E885D}" type="parTrans" cxnId="{ADF85942-3511-4140-8AE7-9A34C7C99D79}">
      <dgm:prSet/>
      <dgm:spPr/>
      <dgm:t>
        <a:bodyPr/>
        <a:lstStyle/>
        <a:p>
          <a:endParaRPr lang="en-US"/>
        </a:p>
      </dgm:t>
    </dgm:pt>
    <dgm:pt modelId="{8DB21B1B-0868-488E-B608-F6695EAE9266}" type="sibTrans" cxnId="{ADF85942-3511-4140-8AE7-9A34C7C99D79}">
      <dgm:prSet/>
      <dgm:spPr/>
      <dgm:t>
        <a:bodyPr/>
        <a:lstStyle/>
        <a:p>
          <a:endParaRPr lang="en-US"/>
        </a:p>
      </dgm:t>
    </dgm:pt>
    <dgm:pt modelId="{A17790CB-51FA-4379-92B1-4787391C60D5}">
      <dgm:prSet custT="1"/>
      <dgm:spPr>
        <a:solidFill>
          <a:schemeClr val="accent4"/>
        </a:solidFill>
      </dgm:spPr>
      <dgm:t>
        <a:bodyPr/>
        <a:lstStyle/>
        <a:p>
          <a:pPr algn="ctr" rtl="0"/>
          <a:r>
            <a:rPr lang="en-US" sz="2200" dirty="0">
              <a:latin typeface="+mj-lt"/>
            </a:rPr>
            <a:t>Western Resource Adequacy Program Operator</a:t>
          </a:r>
        </a:p>
      </dgm:t>
    </dgm:pt>
    <dgm:pt modelId="{A00AA56A-8E43-480C-A504-DAA546C8CB4D}" type="parTrans" cxnId="{BA3C69E7-762C-44D9-8B60-56E5F924D678}">
      <dgm:prSet/>
      <dgm:spPr/>
      <dgm:t>
        <a:bodyPr/>
        <a:lstStyle/>
        <a:p>
          <a:endParaRPr lang="en-US"/>
        </a:p>
      </dgm:t>
    </dgm:pt>
    <dgm:pt modelId="{8B75801C-6AD3-4317-824C-91DE66A0F610}" type="sibTrans" cxnId="{BA3C69E7-762C-44D9-8B60-56E5F924D678}">
      <dgm:prSet/>
      <dgm:spPr/>
      <dgm:t>
        <a:bodyPr/>
        <a:lstStyle/>
        <a:p>
          <a:endParaRPr lang="en-US"/>
        </a:p>
      </dgm:t>
    </dgm:pt>
    <dgm:pt modelId="{EBBE7F4F-5A36-4DDB-BD9E-50B2E7AFD526}">
      <dgm:prSet/>
      <dgm:spPr>
        <a:solidFill>
          <a:schemeClr val="bg1"/>
        </a:solidFill>
      </dgm:spPr>
      <dgm:t>
        <a:bodyPr/>
        <a:lstStyle/>
        <a:p>
          <a:pPr rtl="0"/>
          <a:r>
            <a:rPr lang="en-US" dirty="0"/>
            <a:t>Partnering with Western Power Pool to ensure resource adequacy</a:t>
          </a:r>
        </a:p>
      </dgm:t>
    </dgm:pt>
    <dgm:pt modelId="{3C1AA1F6-03AC-4B9C-ADFB-54F7A3FEA4AA}" type="parTrans" cxnId="{6E21CD9A-C743-4482-BED2-5350BBBA0DD1}">
      <dgm:prSet/>
      <dgm:spPr/>
      <dgm:t>
        <a:bodyPr/>
        <a:lstStyle/>
        <a:p>
          <a:endParaRPr lang="en-US"/>
        </a:p>
      </dgm:t>
    </dgm:pt>
    <dgm:pt modelId="{F94229BC-B23E-4A21-AA8E-FF6AB75ACB38}" type="sibTrans" cxnId="{6E21CD9A-C743-4482-BED2-5350BBBA0DD1}">
      <dgm:prSet/>
      <dgm:spPr/>
      <dgm:t>
        <a:bodyPr/>
        <a:lstStyle/>
        <a:p>
          <a:endParaRPr lang="en-US"/>
        </a:p>
      </dgm:t>
    </dgm:pt>
    <dgm:pt modelId="{136514D3-9FBC-4F42-9A92-95F5F36E677A}" type="pres">
      <dgm:prSet presAssocID="{3DAFFC5F-FDE5-4E0A-B97B-D564ABAF00A6}" presName="linear" presStyleCnt="0">
        <dgm:presLayoutVars>
          <dgm:animLvl val="lvl"/>
          <dgm:resizeHandles val="exact"/>
        </dgm:presLayoutVars>
      </dgm:prSet>
      <dgm:spPr/>
    </dgm:pt>
    <dgm:pt modelId="{D86290ED-646C-4C93-82A6-8424E1C70EFB}" type="pres">
      <dgm:prSet presAssocID="{CECA76DA-8C42-4AEF-BE8F-AD45F7491198}" presName="parentText" presStyleLbl="node1" presStyleIdx="0" presStyleCnt="6" custLinFactNeighborX="-337">
        <dgm:presLayoutVars>
          <dgm:chMax val="0"/>
          <dgm:bulletEnabled val="1"/>
        </dgm:presLayoutVars>
      </dgm:prSet>
      <dgm:spPr/>
    </dgm:pt>
    <dgm:pt modelId="{53E792A5-76CF-4048-A66C-F42C3F60E906}" type="pres">
      <dgm:prSet presAssocID="{CECA76DA-8C42-4AEF-BE8F-AD45F7491198}" presName="childText" presStyleLbl="revTx" presStyleIdx="0" presStyleCnt="6">
        <dgm:presLayoutVars>
          <dgm:bulletEnabled val="1"/>
        </dgm:presLayoutVars>
      </dgm:prSet>
      <dgm:spPr/>
    </dgm:pt>
    <dgm:pt modelId="{C474AF35-9B20-47D9-8FC0-59B218D5F37F}" type="pres">
      <dgm:prSet presAssocID="{937C8474-B5D0-4920-B8D1-BE8F1FC59F20}" presName="parentText" presStyleLbl="node1" presStyleIdx="1" presStyleCnt="6">
        <dgm:presLayoutVars>
          <dgm:chMax val="0"/>
          <dgm:bulletEnabled val="1"/>
        </dgm:presLayoutVars>
      </dgm:prSet>
      <dgm:spPr/>
    </dgm:pt>
    <dgm:pt modelId="{D722F154-0A2B-4C25-994C-A2ED6B09190E}" type="pres">
      <dgm:prSet presAssocID="{937C8474-B5D0-4920-B8D1-BE8F1FC59F20}" presName="childText" presStyleLbl="revTx" presStyleIdx="1" presStyleCnt="6">
        <dgm:presLayoutVars>
          <dgm:bulletEnabled val="1"/>
        </dgm:presLayoutVars>
      </dgm:prSet>
      <dgm:spPr/>
    </dgm:pt>
    <dgm:pt modelId="{A48FACA6-F8CB-4434-A6E7-7E12CE33CD9B}" type="pres">
      <dgm:prSet presAssocID="{25A03510-551B-4607-86E6-DF31ED1A6E07}" presName="parentText" presStyleLbl="node1" presStyleIdx="2" presStyleCnt="6">
        <dgm:presLayoutVars>
          <dgm:chMax val="0"/>
          <dgm:bulletEnabled val="1"/>
        </dgm:presLayoutVars>
      </dgm:prSet>
      <dgm:spPr/>
    </dgm:pt>
    <dgm:pt modelId="{69E4EF3E-006C-4E66-ABEF-7E136E6B7236}" type="pres">
      <dgm:prSet presAssocID="{25A03510-551B-4607-86E6-DF31ED1A6E07}" presName="childText" presStyleLbl="revTx" presStyleIdx="2" presStyleCnt="6">
        <dgm:presLayoutVars>
          <dgm:bulletEnabled val="1"/>
        </dgm:presLayoutVars>
      </dgm:prSet>
      <dgm:spPr/>
    </dgm:pt>
    <dgm:pt modelId="{FE019425-19DF-479D-9C51-1B0B6A69CD70}" type="pres">
      <dgm:prSet presAssocID="{889279C8-5E36-4DC5-AC8A-EA93F9F690C9}" presName="parentText" presStyleLbl="node1" presStyleIdx="3" presStyleCnt="6">
        <dgm:presLayoutVars>
          <dgm:chMax val="0"/>
          <dgm:bulletEnabled val="1"/>
        </dgm:presLayoutVars>
      </dgm:prSet>
      <dgm:spPr/>
    </dgm:pt>
    <dgm:pt modelId="{26A812C3-BB99-4DF1-9261-EA61D8D5AAB9}" type="pres">
      <dgm:prSet presAssocID="{889279C8-5E36-4DC5-AC8A-EA93F9F690C9}" presName="childText" presStyleLbl="revTx" presStyleIdx="3" presStyleCnt="6">
        <dgm:presLayoutVars>
          <dgm:bulletEnabled val="1"/>
        </dgm:presLayoutVars>
      </dgm:prSet>
      <dgm:spPr/>
    </dgm:pt>
    <dgm:pt modelId="{E6F9FAE3-7049-463C-9685-BA34D9D03717}" type="pres">
      <dgm:prSet presAssocID="{03B83B18-37F9-41F2-B81A-5511C855E639}" presName="parentText" presStyleLbl="node1" presStyleIdx="4" presStyleCnt="6">
        <dgm:presLayoutVars>
          <dgm:chMax val="0"/>
          <dgm:bulletEnabled val="1"/>
        </dgm:presLayoutVars>
      </dgm:prSet>
      <dgm:spPr/>
    </dgm:pt>
    <dgm:pt modelId="{EBCC7833-0BF5-4D83-8FE1-7F94C3B81398}" type="pres">
      <dgm:prSet presAssocID="{03B83B18-37F9-41F2-B81A-5511C855E639}" presName="childText" presStyleLbl="revTx" presStyleIdx="4" presStyleCnt="6">
        <dgm:presLayoutVars>
          <dgm:bulletEnabled val="1"/>
        </dgm:presLayoutVars>
      </dgm:prSet>
      <dgm:spPr/>
    </dgm:pt>
    <dgm:pt modelId="{1A32F912-281F-4B82-B7E8-A4F0FD9E7D16}" type="pres">
      <dgm:prSet presAssocID="{A17790CB-51FA-4379-92B1-4787391C60D5}" presName="parentText" presStyleLbl="node1" presStyleIdx="5" presStyleCnt="6">
        <dgm:presLayoutVars>
          <dgm:chMax val="0"/>
          <dgm:bulletEnabled val="1"/>
        </dgm:presLayoutVars>
      </dgm:prSet>
      <dgm:spPr/>
    </dgm:pt>
    <dgm:pt modelId="{6FCDD0C1-4E32-492B-AD41-C7180B7EDCE8}" type="pres">
      <dgm:prSet presAssocID="{A17790CB-51FA-4379-92B1-4787391C60D5}" presName="childText" presStyleLbl="revTx" presStyleIdx="5" presStyleCnt="6">
        <dgm:presLayoutVars>
          <dgm:bulletEnabled val="1"/>
        </dgm:presLayoutVars>
      </dgm:prSet>
      <dgm:spPr/>
    </dgm:pt>
  </dgm:ptLst>
  <dgm:cxnLst>
    <dgm:cxn modelId="{7FEDDE02-CE36-42C2-9D4E-2A3B452ABF46}" srcId="{CECA76DA-8C42-4AEF-BE8F-AD45F7491198}" destId="{C4928445-86E5-4468-B55E-71AEF047E705}" srcOrd="0" destOrd="0" parTransId="{693FBD76-40A4-44FA-A465-689CDB48EED0}" sibTransId="{7D3C6C4D-1FA7-445E-98C1-1109ED96A220}"/>
    <dgm:cxn modelId="{9CC12409-7711-4580-90EE-CFAC84E8B45E}" type="presOf" srcId="{93D919C8-FBA1-4899-8786-3750020EEC0E}" destId="{26A812C3-BB99-4DF1-9261-EA61D8D5AAB9}" srcOrd="0" destOrd="0" presId="urn:microsoft.com/office/officeart/2005/8/layout/vList2"/>
    <dgm:cxn modelId="{A4A5CE27-C20C-48D5-9CA8-8673A2402ADC}" srcId="{3DAFFC5F-FDE5-4E0A-B97B-D564ABAF00A6}" destId="{937C8474-B5D0-4920-B8D1-BE8F1FC59F20}" srcOrd="1" destOrd="0" parTransId="{06B07A77-953D-42E9-AF0D-0DFB1917DB71}" sibTransId="{D7C8972F-D065-4A55-91BF-9164844FA567}"/>
    <dgm:cxn modelId="{ADF85942-3511-4140-8AE7-9A34C7C99D79}" srcId="{03B83B18-37F9-41F2-B81A-5511C855E639}" destId="{BBCD5626-1FC7-48B6-8687-FCDAFC458CFE}" srcOrd="0" destOrd="0" parTransId="{64EA6A07-D4B1-4BDE-B8A9-0526244E885D}" sibTransId="{8DB21B1B-0868-488E-B608-F6695EAE9266}"/>
    <dgm:cxn modelId="{73082468-C202-41A0-B4EC-5BD48339F31A}" srcId="{25A03510-551B-4607-86E6-DF31ED1A6E07}" destId="{90045B34-BE5E-4165-A83F-867FB0027B4A}" srcOrd="0" destOrd="0" parTransId="{352FF591-6110-4E54-8D61-17ACCEE2602E}" sibTransId="{1EB7F036-4F07-4BFB-B4AD-AF7044B4D265}"/>
    <dgm:cxn modelId="{58C36868-6B65-4BE4-B7AD-6240BC14B710}" type="presOf" srcId="{3DAFFC5F-FDE5-4E0A-B97B-D564ABAF00A6}" destId="{136514D3-9FBC-4F42-9A92-95F5F36E677A}" srcOrd="0" destOrd="0" presId="urn:microsoft.com/office/officeart/2005/8/layout/vList2"/>
    <dgm:cxn modelId="{3A576E53-A61B-4442-BBD5-2C5A9F1481D4}" type="presOf" srcId="{EBBE7F4F-5A36-4DDB-BD9E-50B2E7AFD526}" destId="{6FCDD0C1-4E32-492B-AD41-C7180B7EDCE8}" srcOrd="0" destOrd="0" presId="urn:microsoft.com/office/officeart/2005/8/layout/vList2"/>
    <dgm:cxn modelId="{4B8F7176-CE13-434D-AC61-EC601F64F397}" type="presOf" srcId="{889279C8-5E36-4DC5-AC8A-EA93F9F690C9}" destId="{FE019425-19DF-479D-9C51-1B0B6A69CD70}" srcOrd="0" destOrd="0" presId="urn:microsoft.com/office/officeart/2005/8/layout/vList2"/>
    <dgm:cxn modelId="{09220C57-C035-4E86-A56B-1925A90249A2}" srcId="{3DAFFC5F-FDE5-4E0A-B97B-D564ABAF00A6}" destId="{889279C8-5E36-4DC5-AC8A-EA93F9F690C9}" srcOrd="3" destOrd="0" parTransId="{8B3511ED-24A0-4BEA-9363-755F197B36F1}" sibTransId="{DE515860-A72C-4E6B-8149-61925BE595CE}"/>
    <dgm:cxn modelId="{73ED4B88-D09E-4057-99F6-9AD31448BF8C}" srcId="{3DAFFC5F-FDE5-4E0A-B97B-D564ABAF00A6}" destId="{25A03510-551B-4607-86E6-DF31ED1A6E07}" srcOrd="2" destOrd="0" parTransId="{000278EC-A25A-495B-9AC7-86DA9C67238B}" sibTransId="{BBAC6AAE-9B4B-4BCF-A239-9D702002E729}"/>
    <dgm:cxn modelId="{4828A989-A362-43F6-84DE-84DD8B815576}" type="presOf" srcId="{90045B34-BE5E-4165-A83F-867FB0027B4A}" destId="{69E4EF3E-006C-4E66-ABEF-7E136E6B7236}" srcOrd="0" destOrd="0" presId="urn:microsoft.com/office/officeart/2005/8/layout/vList2"/>
    <dgm:cxn modelId="{139EB790-F9F2-4B65-8190-762AC8965536}" srcId="{937C8474-B5D0-4920-B8D1-BE8F1FC59F20}" destId="{CD3D951D-548B-4B7F-9B55-D86E384780DE}" srcOrd="0" destOrd="0" parTransId="{3BE12C74-EA3B-466C-B405-63BA00467341}" sibTransId="{ABCACC56-C8D6-4231-A249-6499F3825850}"/>
    <dgm:cxn modelId="{B50CC19A-E08C-4CAC-ACD3-A20765BAA3CD}" type="presOf" srcId="{C4928445-86E5-4468-B55E-71AEF047E705}" destId="{53E792A5-76CF-4048-A66C-F42C3F60E906}" srcOrd="0" destOrd="0" presId="urn:microsoft.com/office/officeart/2005/8/layout/vList2"/>
    <dgm:cxn modelId="{6E21CD9A-C743-4482-BED2-5350BBBA0DD1}" srcId="{A17790CB-51FA-4379-92B1-4787391C60D5}" destId="{EBBE7F4F-5A36-4DDB-BD9E-50B2E7AFD526}" srcOrd="0" destOrd="0" parTransId="{3C1AA1F6-03AC-4B9C-ADFB-54F7A3FEA4AA}" sibTransId="{F94229BC-B23E-4A21-AA8E-FF6AB75ACB38}"/>
    <dgm:cxn modelId="{281320A0-C835-4DB6-8F32-BBD9364A5409}" type="presOf" srcId="{25A03510-551B-4607-86E6-DF31ED1A6E07}" destId="{A48FACA6-F8CB-4434-A6E7-7E12CE33CD9B}" srcOrd="0" destOrd="0" presId="urn:microsoft.com/office/officeart/2005/8/layout/vList2"/>
    <dgm:cxn modelId="{8E0F91A1-877D-4452-8608-54E10203A071}" srcId="{3DAFFC5F-FDE5-4E0A-B97B-D564ABAF00A6}" destId="{03B83B18-37F9-41F2-B81A-5511C855E639}" srcOrd="4" destOrd="0" parTransId="{1B893239-EC0A-40C9-B18E-D5677D87F331}" sibTransId="{A188313F-5BC2-4715-A19B-2D2E3DCCBDF6}"/>
    <dgm:cxn modelId="{1373D0A1-4BC9-4CD0-9C54-971314D31AD7}" type="presOf" srcId="{BBCD5626-1FC7-48B6-8687-FCDAFC458CFE}" destId="{EBCC7833-0BF5-4D83-8FE1-7F94C3B81398}" srcOrd="0" destOrd="0" presId="urn:microsoft.com/office/officeart/2005/8/layout/vList2"/>
    <dgm:cxn modelId="{6AC83BC3-A8ED-48A3-9F83-C8247AFD37F3}" type="presOf" srcId="{CD3D951D-548B-4B7F-9B55-D86E384780DE}" destId="{D722F154-0A2B-4C25-994C-A2ED6B09190E}" srcOrd="0" destOrd="0" presId="urn:microsoft.com/office/officeart/2005/8/layout/vList2"/>
    <dgm:cxn modelId="{DE203CC3-B5AF-4F94-9E27-44CA82D1ACF6}" type="presOf" srcId="{937C8474-B5D0-4920-B8D1-BE8F1FC59F20}" destId="{C474AF35-9B20-47D9-8FC0-59B218D5F37F}" srcOrd="0" destOrd="0" presId="urn:microsoft.com/office/officeart/2005/8/layout/vList2"/>
    <dgm:cxn modelId="{663F9BCD-17D9-4C59-AF13-3D383E2A75A9}" type="presOf" srcId="{CECA76DA-8C42-4AEF-BE8F-AD45F7491198}" destId="{D86290ED-646C-4C93-82A6-8424E1C70EFB}" srcOrd="0" destOrd="0" presId="urn:microsoft.com/office/officeart/2005/8/layout/vList2"/>
    <dgm:cxn modelId="{BA3C69E7-762C-44D9-8B60-56E5F924D678}" srcId="{3DAFFC5F-FDE5-4E0A-B97B-D564ABAF00A6}" destId="{A17790CB-51FA-4379-92B1-4787391C60D5}" srcOrd="5" destOrd="0" parTransId="{A00AA56A-8E43-480C-A504-DAA546C8CB4D}" sibTransId="{8B75801C-6AD3-4317-824C-91DE66A0F610}"/>
    <dgm:cxn modelId="{98BEDCEC-AE24-4432-8460-ED267ADE8141}" type="presOf" srcId="{03B83B18-37F9-41F2-B81A-5511C855E639}" destId="{E6F9FAE3-7049-463C-9685-BA34D9D03717}" srcOrd="0" destOrd="0" presId="urn:microsoft.com/office/officeart/2005/8/layout/vList2"/>
    <dgm:cxn modelId="{42CFBFED-E717-475D-A837-EF82288EE27D}" type="presOf" srcId="{A17790CB-51FA-4379-92B1-4787391C60D5}" destId="{1A32F912-281F-4B82-B7E8-A4F0FD9E7D16}" srcOrd="0" destOrd="0" presId="urn:microsoft.com/office/officeart/2005/8/layout/vList2"/>
    <dgm:cxn modelId="{62E125FA-C8D9-4E54-BC01-392520991E68}" srcId="{889279C8-5E36-4DC5-AC8A-EA93F9F690C9}" destId="{93D919C8-FBA1-4899-8786-3750020EEC0E}" srcOrd="0" destOrd="0" parTransId="{3CB36901-63BA-4DFB-884E-9F7D19DE7B0D}" sibTransId="{2385D6F2-767A-4FFD-978D-26B3A195A136}"/>
    <dgm:cxn modelId="{116D96FE-BDAC-4B3E-B68D-EAFCC8819BA3}" srcId="{3DAFFC5F-FDE5-4E0A-B97B-D564ABAF00A6}" destId="{CECA76DA-8C42-4AEF-BE8F-AD45F7491198}" srcOrd="0" destOrd="0" parTransId="{95FE97F5-EBFD-4350-81E0-AA4AE2D01977}" sibTransId="{D0F4F6C5-A8F0-401C-8F38-36FBEF953384}"/>
    <dgm:cxn modelId="{1C206386-279A-407C-94E3-542E8F96EED2}" type="presParOf" srcId="{136514D3-9FBC-4F42-9A92-95F5F36E677A}" destId="{D86290ED-646C-4C93-82A6-8424E1C70EFB}" srcOrd="0" destOrd="0" presId="urn:microsoft.com/office/officeart/2005/8/layout/vList2"/>
    <dgm:cxn modelId="{1B64DB05-EA33-46CD-899E-23FB67EA5B86}" type="presParOf" srcId="{136514D3-9FBC-4F42-9A92-95F5F36E677A}" destId="{53E792A5-76CF-4048-A66C-F42C3F60E906}" srcOrd="1" destOrd="0" presId="urn:microsoft.com/office/officeart/2005/8/layout/vList2"/>
    <dgm:cxn modelId="{D18A5C59-9A38-45BA-A506-252FBC933268}" type="presParOf" srcId="{136514D3-9FBC-4F42-9A92-95F5F36E677A}" destId="{C474AF35-9B20-47D9-8FC0-59B218D5F37F}" srcOrd="2" destOrd="0" presId="urn:microsoft.com/office/officeart/2005/8/layout/vList2"/>
    <dgm:cxn modelId="{A694B773-06CB-4F4D-BDA3-C0C82D315A86}" type="presParOf" srcId="{136514D3-9FBC-4F42-9A92-95F5F36E677A}" destId="{D722F154-0A2B-4C25-994C-A2ED6B09190E}" srcOrd="3" destOrd="0" presId="urn:microsoft.com/office/officeart/2005/8/layout/vList2"/>
    <dgm:cxn modelId="{5D3A1371-697A-4D00-8C45-2EC750AAFB99}" type="presParOf" srcId="{136514D3-9FBC-4F42-9A92-95F5F36E677A}" destId="{A48FACA6-F8CB-4434-A6E7-7E12CE33CD9B}" srcOrd="4" destOrd="0" presId="urn:microsoft.com/office/officeart/2005/8/layout/vList2"/>
    <dgm:cxn modelId="{406047D0-DE4E-4309-BEC8-86715A55CA6F}" type="presParOf" srcId="{136514D3-9FBC-4F42-9A92-95F5F36E677A}" destId="{69E4EF3E-006C-4E66-ABEF-7E136E6B7236}" srcOrd="5" destOrd="0" presId="urn:microsoft.com/office/officeart/2005/8/layout/vList2"/>
    <dgm:cxn modelId="{223E56F4-84F2-424C-8F47-E52CBA1D0C14}" type="presParOf" srcId="{136514D3-9FBC-4F42-9A92-95F5F36E677A}" destId="{FE019425-19DF-479D-9C51-1B0B6A69CD70}" srcOrd="6" destOrd="0" presId="urn:microsoft.com/office/officeart/2005/8/layout/vList2"/>
    <dgm:cxn modelId="{7137D53D-92D1-4460-9252-6544D5131F6B}" type="presParOf" srcId="{136514D3-9FBC-4F42-9A92-95F5F36E677A}" destId="{26A812C3-BB99-4DF1-9261-EA61D8D5AAB9}" srcOrd="7" destOrd="0" presId="urn:microsoft.com/office/officeart/2005/8/layout/vList2"/>
    <dgm:cxn modelId="{4BEC925B-DB49-4C58-936D-540F38AECFBE}" type="presParOf" srcId="{136514D3-9FBC-4F42-9A92-95F5F36E677A}" destId="{E6F9FAE3-7049-463C-9685-BA34D9D03717}" srcOrd="8" destOrd="0" presId="urn:microsoft.com/office/officeart/2005/8/layout/vList2"/>
    <dgm:cxn modelId="{27ACE5E8-0FA4-4BA2-9EEA-385508162720}" type="presParOf" srcId="{136514D3-9FBC-4F42-9A92-95F5F36E677A}" destId="{EBCC7833-0BF5-4D83-8FE1-7F94C3B81398}" srcOrd="9" destOrd="0" presId="urn:microsoft.com/office/officeart/2005/8/layout/vList2"/>
    <dgm:cxn modelId="{F86D94F4-F64A-420B-9307-796ECCB5FEC7}" type="presParOf" srcId="{136514D3-9FBC-4F42-9A92-95F5F36E677A}" destId="{1A32F912-281F-4B82-B7E8-A4F0FD9E7D16}" srcOrd="10" destOrd="0" presId="urn:microsoft.com/office/officeart/2005/8/layout/vList2"/>
    <dgm:cxn modelId="{485806C6-4CA2-4111-9B36-2A59C1497BB8}" type="presParOf" srcId="{136514D3-9FBC-4F42-9A92-95F5F36E677A}" destId="{6FCDD0C1-4E32-492B-AD41-C7180B7EDCE8}"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10A6E-1A91-4E41-8563-A1A04B1BC0F2}">
      <dsp:nvSpPr>
        <dsp:cNvPr id="0" name=""/>
        <dsp:cNvSpPr/>
      </dsp:nvSpPr>
      <dsp:spPr>
        <a:xfrm>
          <a:off x="0" y="42202"/>
          <a:ext cx="4589059" cy="5054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t>501(c)(6) not-for profit corporation</a:t>
          </a:r>
          <a:endParaRPr lang="en-US" sz="1800" kern="1200" dirty="0"/>
        </a:p>
      </dsp:txBody>
      <dsp:txXfrm>
        <a:off x="24674" y="66876"/>
        <a:ext cx="4539711" cy="456092"/>
      </dsp:txXfrm>
    </dsp:sp>
    <dsp:sp modelId="{45D732E6-E836-414C-ABE9-2B86F5E45558}">
      <dsp:nvSpPr>
        <dsp:cNvPr id="0" name=""/>
        <dsp:cNvSpPr/>
      </dsp:nvSpPr>
      <dsp:spPr>
        <a:xfrm>
          <a:off x="0" y="625402"/>
          <a:ext cx="4589059" cy="5054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t>One of 9 regional grid operators</a:t>
          </a:r>
        </a:p>
      </dsp:txBody>
      <dsp:txXfrm>
        <a:off x="24674" y="650076"/>
        <a:ext cx="4539711" cy="456092"/>
      </dsp:txXfrm>
    </dsp:sp>
    <dsp:sp modelId="{EDCC7EC1-015C-4226-A1EA-85D9C2E20BE7}">
      <dsp:nvSpPr>
        <dsp:cNvPr id="0" name=""/>
        <dsp:cNvSpPr/>
      </dsp:nvSpPr>
      <dsp:spPr>
        <a:xfrm>
          <a:off x="0" y="1208602"/>
          <a:ext cx="4589059" cy="5054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t>113 member companies in 14 states</a:t>
          </a:r>
        </a:p>
      </dsp:txBody>
      <dsp:txXfrm>
        <a:off x="24674" y="1233276"/>
        <a:ext cx="4539711" cy="456092"/>
      </dsp:txXfrm>
    </dsp:sp>
    <dsp:sp modelId="{FC5EC6A4-457A-47E3-8A03-F140845D270D}">
      <dsp:nvSpPr>
        <dsp:cNvPr id="0" name=""/>
        <dsp:cNvSpPr/>
      </dsp:nvSpPr>
      <dsp:spPr>
        <a:xfrm>
          <a:off x="0" y="1791802"/>
          <a:ext cx="4589059" cy="5054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t>“Air traffic control” for high-voltage grid</a:t>
          </a:r>
        </a:p>
      </dsp:txBody>
      <dsp:txXfrm>
        <a:off x="24674" y="1816476"/>
        <a:ext cx="4539711" cy="456092"/>
      </dsp:txXfrm>
    </dsp:sp>
    <dsp:sp modelId="{05FC66D9-8B19-42BD-8455-222F65D19DA0}">
      <dsp:nvSpPr>
        <dsp:cNvPr id="0" name=""/>
        <dsp:cNvSpPr/>
      </dsp:nvSpPr>
      <dsp:spPr>
        <a:xfrm>
          <a:off x="0" y="2375002"/>
          <a:ext cx="4589059" cy="5054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Balances supply and demand across region</a:t>
          </a:r>
        </a:p>
      </dsp:txBody>
      <dsp:txXfrm>
        <a:off x="24674" y="2399676"/>
        <a:ext cx="4539711" cy="456092"/>
      </dsp:txXfrm>
    </dsp:sp>
    <dsp:sp modelId="{6730E001-C9EF-4EDC-AF1E-5A85D777D7E6}">
      <dsp:nvSpPr>
        <dsp:cNvPr id="0" name=""/>
        <dsp:cNvSpPr/>
      </dsp:nvSpPr>
      <dsp:spPr>
        <a:xfrm>
          <a:off x="0" y="2958202"/>
          <a:ext cx="4589059" cy="5054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Maintains reliable grid operations</a:t>
          </a:r>
        </a:p>
      </dsp:txBody>
      <dsp:txXfrm>
        <a:off x="24674" y="2982876"/>
        <a:ext cx="4539711" cy="456092"/>
      </dsp:txXfrm>
    </dsp:sp>
    <dsp:sp modelId="{8F73F76D-106F-4F4C-8E74-676BB7E1D1D5}">
      <dsp:nvSpPr>
        <dsp:cNvPr id="0" name=""/>
        <dsp:cNvSpPr/>
      </dsp:nvSpPr>
      <dsp:spPr>
        <a:xfrm>
          <a:off x="0" y="3541402"/>
          <a:ext cx="4589059" cy="5054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t>Operates wholesale energy market</a:t>
          </a:r>
          <a:endParaRPr lang="en-US" sz="1800" kern="1200" dirty="0"/>
        </a:p>
      </dsp:txBody>
      <dsp:txXfrm>
        <a:off x="24674" y="3566076"/>
        <a:ext cx="4539711" cy="456092"/>
      </dsp:txXfrm>
    </dsp:sp>
    <dsp:sp modelId="{6C752CC6-B8C3-43B0-8601-857125DB9E13}">
      <dsp:nvSpPr>
        <dsp:cNvPr id="0" name=""/>
        <dsp:cNvSpPr/>
      </dsp:nvSpPr>
      <dsp:spPr>
        <a:xfrm>
          <a:off x="0" y="4124602"/>
          <a:ext cx="4589059" cy="5054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Plans future transmission needs</a:t>
          </a:r>
        </a:p>
      </dsp:txBody>
      <dsp:txXfrm>
        <a:off x="24674" y="4149276"/>
        <a:ext cx="4539711" cy="456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001B-DCDA-407F-BD6A-289F6EADE49E}">
      <dsp:nvSpPr>
        <dsp:cNvPr id="0" name=""/>
        <dsp:cNvSpPr/>
      </dsp:nvSpPr>
      <dsp:spPr>
        <a:xfrm>
          <a:off x="0" y="39878"/>
          <a:ext cx="3825789" cy="4867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latin typeface="+mn-lt"/>
            </a:rPr>
            <a:t>Own or operate grid infrastructure</a:t>
          </a:r>
          <a:endParaRPr lang="en-US" sz="1800" kern="1200" dirty="0"/>
        </a:p>
      </dsp:txBody>
      <dsp:txXfrm>
        <a:off x="23760" y="63638"/>
        <a:ext cx="3778269" cy="439200"/>
      </dsp:txXfrm>
    </dsp:sp>
    <dsp:sp modelId="{77B52D37-7AEE-4BD2-9A65-D9E678D9616B}">
      <dsp:nvSpPr>
        <dsp:cNvPr id="0" name=""/>
        <dsp:cNvSpPr/>
      </dsp:nvSpPr>
      <dsp:spPr>
        <a:xfrm>
          <a:off x="0" y="601478"/>
          <a:ext cx="3825789" cy="4867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latin typeface="+mn-lt"/>
            </a:rPr>
            <a:t>Serve end-use customers</a:t>
          </a:r>
        </a:p>
      </dsp:txBody>
      <dsp:txXfrm>
        <a:off x="23760" y="625238"/>
        <a:ext cx="3778269" cy="439200"/>
      </dsp:txXfrm>
    </dsp:sp>
    <dsp:sp modelId="{658EB23A-05D9-4162-86E4-145BAB8F98CD}">
      <dsp:nvSpPr>
        <dsp:cNvPr id="0" name=""/>
        <dsp:cNvSpPr/>
      </dsp:nvSpPr>
      <dsp:spPr>
        <a:xfrm>
          <a:off x="0" y="1163078"/>
          <a:ext cx="3825789" cy="4867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latin typeface="+mn-lt"/>
            </a:rPr>
            <a:t>Set generation prices</a:t>
          </a:r>
        </a:p>
      </dsp:txBody>
      <dsp:txXfrm>
        <a:off x="23760" y="1186838"/>
        <a:ext cx="3778269" cy="439200"/>
      </dsp:txXfrm>
    </dsp:sp>
    <dsp:sp modelId="{49623645-D58B-45E4-BC26-2F5B1F641C8E}">
      <dsp:nvSpPr>
        <dsp:cNvPr id="0" name=""/>
        <dsp:cNvSpPr/>
      </dsp:nvSpPr>
      <dsp:spPr>
        <a:xfrm>
          <a:off x="0" y="1724678"/>
          <a:ext cx="3825789" cy="4867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kern="1200" dirty="0">
              <a:latin typeface="+mn-lt"/>
            </a:rPr>
            <a:t>Set retail electricity rates</a:t>
          </a:r>
        </a:p>
      </dsp:txBody>
      <dsp:txXfrm>
        <a:off x="23760" y="1748438"/>
        <a:ext cx="3778269" cy="439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392C-760A-427F-AB5E-374169AC71F6}">
      <dsp:nvSpPr>
        <dsp:cNvPr id="0" name=""/>
        <dsp:cNvSpPr/>
      </dsp:nvSpPr>
      <dsp:spPr>
        <a:xfrm>
          <a:off x="0" y="4944"/>
          <a:ext cx="6314879" cy="62560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Primary responsibility for:</a:t>
          </a:r>
        </a:p>
      </dsp:txBody>
      <dsp:txXfrm>
        <a:off x="30539" y="35483"/>
        <a:ext cx="6253801" cy="564523"/>
      </dsp:txXfrm>
    </dsp:sp>
    <dsp:sp modelId="{AA6EEC75-87E3-4E9F-974B-1C57EAF1DACA}">
      <dsp:nvSpPr>
        <dsp:cNvPr id="0" name=""/>
        <dsp:cNvSpPr/>
      </dsp:nvSpPr>
      <dsp:spPr>
        <a:xfrm>
          <a:off x="0" y="630546"/>
          <a:ext cx="6314879"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49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Cost allocation for transmission upgrades</a:t>
          </a:r>
        </a:p>
        <a:p>
          <a:pPr marL="228600" lvl="1" indent="-228600" algn="l" defTabSz="889000" rtl="0">
            <a:lnSpc>
              <a:spcPct val="90000"/>
            </a:lnSpc>
            <a:spcBef>
              <a:spcPct val="0"/>
            </a:spcBef>
            <a:spcAft>
              <a:spcPct val="20000"/>
            </a:spcAft>
            <a:buChar char="•"/>
          </a:pPr>
          <a:r>
            <a:rPr lang="en-US" sz="2000" kern="1200" dirty="0"/>
            <a:t>Approach for regional resource adequacy</a:t>
          </a:r>
        </a:p>
        <a:p>
          <a:pPr marL="228600" lvl="1" indent="-228600" algn="l" defTabSz="889000" rtl="0">
            <a:lnSpc>
              <a:spcPct val="90000"/>
            </a:lnSpc>
            <a:spcBef>
              <a:spcPct val="0"/>
            </a:spcBef>
            <a:spcAft>
              <a:spcPct val="20000"/>
            </a:spcAft>
            <a:buChar char="•"/>
          </a:pPr>
          <a:r>
            <a:rPr lang="en-US" sz="2000" kern="1200" dirty="0"/>
            <a:t>Allocation of transmission rights in SPP markets</a:t>
          </a:r>
        </a:p>
      </dsp:txBody>
      <dsp:txXfrm>
        <a:off x="0" y="630546"/>
        <a:ext cx="6314879" cy="1118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33A49-4DE0-478D-87A0-1B269EB7FE6C}">
      <dsp:nvSpPr>
        <dsp:cNvPr id="0" name=""/>
        <dsp:cNvSpPr/>
      </dsp:nvSpPr>
      <dsp:spPr>
        <a:xfrm>
          <a:off x="0" y="212919"/>
          <a:ext cx="11134846" cy="98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Transmission Service</a:t>
          </a:r>
          <a:br>
            <a:rPr lang="en-US" sz="2400" b="1" kern="1200" dirty="0"/>
          </a:br>
          <a:r>
            <a:rPr lang="en-US" sz="2300" kern="1200" dirty="0"/>
            <a:t>Participants buy &amp; sell use of transmission lines owned by different parties</a:t>
          </a:r>
        </a:p>
      </dsp:txBody>
      <dsp:txXfrm>
        <a:off x="48074" y="260993"/>
        <a:ext cx="11038698" cy="888661"/>
      </dsp:txXfrm>
    </dsp:sp>
    <dsp:sp modelId="{D25C0A1A-D21B-43CE-8823-963A2A98185A}">
      <dsp:nvSpPr>
        <dsp:cNvPr id="0" name=""/>
        <dsp:cNvSpPr/>
      </dsp:nvSpPr>
      <dsp:spPr>
        <a:xfrm>
          <a:off x="0" y="1414076"/>
          <a:ext cx="11134846" cy="9057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Integrated Marketplace</a:t>
          </a:r>
          <a:br>
            <a:rPr lang="en-US" sz="2400" b="1" kern="1200" dirty="0"/>
          </a:br>
          <a:r>
            <a:rPr lang="en-US" sz="2300" kern="1200" dirty="0"/>
            <a:t>Participants buy &amp; sell wholesale electricity in day-ahead &amp; real-time</a:t>
          </a:r>
        </a:p>
      </dsp:txBody>
      <dsp:txXfrm>
        <a:off x="44217" y="1458293"/>
        <a:ext cx="11046412" cy="817350"/>
      </dsp:txXfrm>
    </dsp:sp>
    <dsp:sp modelId="{08FB532D-8838-40DB-95B0-16386A79A514}">
      <dsp:nvSpPr>
        <dsp:cNvPr id="0" name=""/>
        <dsp:cNvSpPr/>
      </dsp:nvSpPr>
      <dsp:spPr>
        <a:xfrm>
          <a:off x="0" y="2541834"/>
          <a:ext cx="11134846" cy="1624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531" tIns="29210" rIns="163576" bIns="29210" numCol="1" spcCol="1270" anchor="t" anchorCtr="0">
          <a:noAutofit/>
        </a:bodyPr>
        <a:lstStyle/>
        <a:p>
          <a:pPr marL="228600" lvl="1" indent="-228600" algn="l" defTabSz="1022350" rtl="0">
            <a:lnSpc>
              <a:spcPct val="90000"/>
            </a:lnSpc>
            <a:spcBef>
              <a:spcPct val="0"/>
            </a:spcBef>
            <a:spcAft>
              <a:spcPct val="20000"/>
            </a:spcAft>
            <a:buChar char="•"/>
          </a:pPr>
          <a:r>
            <a:rPr lang="en-US" sz="2300" b="1" kern="1200" dirty="0">
              <a:solidFill>
                <a:schemeClr val="accent3"/>
              </a:solidFill>
            </a:rPr>
            <a:t>Day-Ahead Market </a:t>
          </a:r>
          <a:r>
            <a:rPr lang="en-US" sz="2300" kern="1200" dirty="0"/>
            <a:t>commits cost-effective &amp; reliable generation for region</a:t>
          </a:r>
        </a:p>
        <a:p>
          <a:pPr marL="228600" lvl="1" indent="-228600" algn="l" defTabSz="1022350" rtl="0">
            <a:lnSpc>
              <a:spcPct val="90000"/>
            </a:lnSpc>
            <a:spcBef>
              <a:spcPct val="0"/>
            </a:spcBef>
            <a:spcAft>
              <a:spcPct val="20000"/>
            </a:spcAft>
            <a:buChar char="•"/>
          </a:pPr>
          <a:r>
            <a:rPr lang="en-US" sz="2300" b="1" kern="1200" dirty="0">
              <a:solidFill>
                <a:schemeClr val="accent3"/>
              </a:solidFill>
            </a:rPr>
            <a:t>Real-Time Balancing Market </a:t>
          </a:r>
          <a:r>
            <a:rPr lang="en-US" sz="2300" kern="1200" dirty="0"/>
            <a:t>economically dispatches generation to balance real-time generation &amp; load while ensuring reliability</a:t>
          </a:r>
        </a:p>
        <a:p>
          <a:pPr marL="228600" lvl="1" indent="-228600" algn="l" defTabSz="1022350" rtl="0">
            <a:lnSpc>
              <a:spcPct val="90000"/>
            </a:lnSpc>
            <a:spcBef>
              <a:spcPct val="0"/>
            </a:spcBef>
            <a:spcAft>
              <a:spcPct val="20000"/>
            </a:spcAft>
            <a:buChar char="•"/>
          </a:pPr>
          <a:r>
            <a:rPr lang="en-US" sz="2300" b="1" kern="1200" dirty="0">
              <a:solidFill>
                <a:schemeClr val="accent3"/>
              </a:solidFill>
            </a:rPr>
            <a:t>Consolidated Balancing Authority </a:t>
          </a:r>
          <a:r>
            <a:rPr lang="en-US" sz="2300" kern="1200" dirty="0"/>
            <a:t>operates as a single region</a:t>
          </a:r>
        </a:p>
      </dsp:txBody>
      <dsp:txXfrm>
        <a:off x="0" y="2541834"/>
        <a:ext cx="11134846" cy="1624989"/>
      </dsp:txXfrm>
    </dsp:sp>
    <dsp:sp modelId="{9914BD18-36C8-4D07-B1F4-5F87944A7A18}">
      <dsp:nvSpPr>
        <dsp:cNvPr id="0" name=""/>
        <dsp:cNvSpPr/>
      </dsp:nvSpPr>
      <dsp:spPr>
        <a:xfrm>
          <a:off x="0" y="4290686"/>
          <a:ext cx="11134846" cy="839949"/>
        </a:xfrm>
        <a:prstGeom prst="roundRect">
          <a:avLst/>
        </a:prstGeom>
        <a:solidFill>
          <a:srgbClr val="FF75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Western Energy Imbalance Service </a:t>
          </a:r>
          <a:r>
            <a:rPr lang="en-US" sz="2300" b="1" kern="1200" dirty="0"/>
            <a:t>Market</a:t>
          </a:r>
          <a:br>
            <a:rPr lang="en-US" sz="2300" kern="1200" dirty="0"/>
          </a:br>
          <a:r>
            <a:rPr lang="en-US" sz="2300" kern="1200" dirty="0"/>
            <a:t>Contract-based, real-time balancing market in Western Interconnection </a:t>
          </a:r>
        </a:p>
      </dsp:txBody>
      <dsp:txXfrm>
        <a:off x="41003" y="4331689"/>
        <a:ext cx="11052840" cy="757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290ED-646C-4C93-82A6-8424E1C70EFB}">
      <dsp:nvSpPr>
        <dsp:cNvPr id="0" name=""/>
        <dsp:cNvSpPr/>
      </dsp:nvSpPr>
      <dsp:spPr>
        <a:xfrm>
          <a:off x="0" y="861"/>
          <a:ext cx="7942236" cy="55692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RTO West</a:t>
          </a:r>
        </a:p>
      </dsp:txBody>
      <dsp:txXfrm>
        <a:off x="27187" y="28048"/>
        <a:ext cx="7887862" cy="502546"/>
      </dsp:txXfrm>
    </dsp:sp>
    <dsp:sp modelId="{53E792A5-76CF-4048-A66C-F42C3F60E906}">
      <dsp:nvSpPr>
        <dsp:cNvPr id="0" name=""/>
        <dsp:cNvSpPr/>
      </dsp:nvSpPr>
      <dsp:spPr>
        <a:xfrm>
          <a:off x="0" y="557781"/>
          <a:ext cx="794223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166"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t>7 organizations joining RTO in 2024; expected $49M annual savings for new &amp; existing members</a:t>
          </a:r>
        </a:p>
      </dsp:txBody>
      <dsp:txXfrm>
        <a:off x="0" y="557781"/>
        <a:ext cx="7942236" cy="281520"/>
      </dsp:txXfrm>
    </dsp:sp>
    <dsp:sp modelId="{C474AF35-9B20-47D9-8FC0-59B218D5F37F}">
      <dsp:nvSpPr>
        <dsp:cNvPr id="0" name=""/>
        <dsp:cNvSpPr/>
      </dsp:nvSpPr>
      <dsp:spPr>
        <a:xfrm>
          <a:off x="0" y="839301"/>
          <a:ext cx="7942236" cy="5569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Western Energy Imbalance Service (WEIS) Market </a:t>
          </a:r>
        </a:p>
      </dsp:txBody>
      <dsp:txXfrm>
        <a:off x="27187" y="866488"/>
        <a:ext cx="7887862" cy="502546"/>
      </dsp:txXfrm>
    </dsp:sp>
    <dsp:sp modelId="{D722F154-0A2B-4C25-994C-A2ED6B09190E}">
      <dsp:nvSpPr>
        <dsp:cNvPr id="0" name=""/>
        <dsp:cNvSpPr/>
      </dsp:nvSpPr>
      <dsp:spPr>
        <a:xfrm>
          <a:off x="0" y="1396221"/>
          <a:ext cx="794223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166"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t>Launched Feb. 2021; 3 new members joining in 2023 bringing load to 13.5 GW</a:t>
          </a:r>
        </a:p>
      </dsp:txBody>
      <dsp:txXfrm>
        <a:off x="0" y="1396221"/>
        <a:ext cx="7942236" cy="281520"/>
      </dsp:txXfrm>
    </dsp:sp>
    <dsp:sp modelId="{A48FACA6-F8CB-4434-A6E7-7E12CE33CD9B}">
      <dsp:nvSpPr>
        <dsp:cNvPr id="0" name=""/>
        <dsp:cNvSpPr/>
      </dsp:nvSpPr>
      <dsp:spPr>
        <a:xfrm>
          <a:off x="0" y="1677741"/>
          <a:ext cx="7942236" cy="55692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Markets+</a:t>
          </a:r>
        </a:p>
      </dsp:txBody>
      <dsp:txXfrm>
        <a:off x="27187" y="1704928"/>
        <a:ext cx="7887862" cy="502546"/>
      </dsp:txXfrm>
    </dsp:sp>
    <dsp:sp modelId="{69E4EF3E-006C-4E66-ABEF-7E136E6B7236}">
      <dsp:nvSpPr>
        <dsp:cNvPr id="0" name=""/>
        <dsp:cNvSpPr/>
      </dsp:nvSpPr>
      <dsp:spPr>
        <a:xfrm>
          <a:off x="0" y="2234661"/>
          <a:ext cx="794223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166"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t>New real-time/day-ahead market in development with western parties (will replace WEIS)</a:t>
          </a:r>
        </a:p>
      </dsp:txBody>
      <dsp:txXfrm>
        <a:off x="0" y="2234661"/>
        <a:ext cx="7942236" cy="281520"/>
      </dsp:txXfrm>
    </dsp:sp>
    <dsp:sp modelId="{FE019425-19DF-479D-9C51-1B0B6A69CD70}">
      <dsp:nvSpPr>
        <dsp:cNvPr id="0" name=""/>
        <dsp:cNvSpPr/>
      </dsp:nvSpPr>
      <dsp:spPr>
        <a:xfrm>
          <a:off x="0" y="2516181"/>
          <a:ext cx="7942236" cy="556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Western Reliability Coordination Service</a:t>
          </a:r>
        </a:p>
      </dsp:txBody>
      <dsp:txXfrm>
        <a:off x="27187" y="2543368"/>
        <a:ext cx="7887862" cy="502546"/>
      </dsp:txXfrm>
    </dsp:sp>
    <dsp:sp modelId="{26A812C3-BB99-4DF1-9261-EA61D8D5AAB9}">
      <dsp:nvSpPr>
        <dsp:cNvPr id="0" name=""/>
        <dsp:cNvSpPr/>
      </dsp:nvSpPr>
      <dsp:spPr>
        <a:xfrm>
          <a:off x="0" y="3073101"/>
          <a:ext cx="794223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166"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t>Maintaining reliability for </a:t>
          </a:r>
          <a:r>
            <a:rPr lang="en-US" sz="1300" b="0" i="0" kern="1200" dirty="0"/>
            <a:t>13 western transmission operators</a:t>
          </a:r>
          <a:endParaRPr lang="en-US" sz="1300" kern="1200" dirty="0"/>
        </a:p>
      </dsp:txBody>
      <dsp:txXfrm>
        <a:off x="0" y="3073101"/>
        <a:ext cx="7942236" cy="281520"/>
      </dsp:txXfrm>
    </dsp:sp>
    <dsp:sp modelId="{E6F9FAE3-7049-463C-9685-BA34D9D03717}">
      <dsp:nvSpPr>
        <dsp:cNvPr id="0" name=""/>
        <dsp:cNvSpPr/>
      </dsp:nvSpPr>
      <dsp:spPr>
        <a:xfrm>
          <a:off x="0" y="3354621"/>
          <a:ext cx="7942236" cy="556920"/>
        </a:xfrm>
        <a:prstGeom prst="roundRect">
          <a:avLst/>
        </a:prstGeom>
        <a:solidFill>
          <a:srgbClr val="FF75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Western Interconnection Unscheduled Flow Mitigation Plan</a:t>
          </a:r>
        </a:p>
      </dsp:txBody>
      <dsp:txXfrm>
        <a:off x="27187" y="3381808"/>
        <a:ext cx="7887862" cy="502546"/>
      </dsp:txXfrm>
    </dsp:sp>
    <dsp:sp modelId="{EBCC7833-0BF5-4D83-8FE1-7F94C3B81398}">
      <dsp:nvSpPr>
        <dsp:cNvPr id="0" name=""/>
        <dsp:cNvSpPr/>
      </dsp:nvSpPr>
      <dsp:spPr>
        <a:xfrm>
          <a:off x="0" y="3911541"/>
          <a:ext cx="794223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166"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t>Helping 6 western organizations manage grid congestion</a:t>
          </a:r>
        </a:p>
      </dsp:txBody>
      <dsp:txXfrm>
        <a:off x="0" y="3911541"/>
        <a:ext cx="7942236" cy="281520"/>
      </dsp:txXfrm>
    </dsp:sp>
    <dsp:sp modelId="{1A32F912-281F-4B82-B7E8-A4F0FD9E7D16}">
      <dsp:nvSpPr>
        <dsp:cNvPr id="0" name=""/>
        <dsp:cNvSpPr/>
      </dsp:nvSpPr>
      <dsp:spPr>
        <a:xfrm>
          <a:off x="0" y="4193061"/>
          <a:ext cx="7942236" cy="5569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j-lt"/>
            </a:rPr>
            <a:t>Western Resource Adequacy Program Operator</a:t>
          </a:r>
        </a:p>
      </dsp:txBody>
      <dsp:txXfrm>
        <a:off x="27187" y="4220248"/>
        <a:ext cx="7887862" cy="502546"/>
      </dsp:txXfrm>
    </dsp:sp>
    <dsp:sp modelId="{6FCDD0C1-4E32-492B-AD41-C7180B7EDCE8}">
      <dsp:nvSpPr>
        <dsp:cNvPr id="0" name=""/>
        <dsp:cNvSpPr/>
      </dsp:nvSpPr>
      <dsp:spPr>
        <a:xfrm>
          <a:off x="0" y="4749981"/>
          <a:ext cx="7942236" cy="28152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52166"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a:t>Partnering with Western Power Pool to ensure resource adequacy</a:t>
          </a:r>
        </a:p>
      </dsp:txBody>
      <dsp:txXfrm>
        <a:off x="0" y="4749981"/>
        <a:ext cx="7942236" cy="281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F35AF5-4935-4BB8-8F34-D7DDDE5CEAC5}" type="datetimeFigureOut">
              <a:rPr lang="en-US" smtClean="0"/>
              <a:t>8/31/2022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418DCC-7D75-4CEA-9450-03C0852D97C5}" type="slidenum">
              <a:rPr lang="en-US" smtClean="0"/>
              <a:t>‹#›</a:t>
            </a:fld>
            <a:endParaRPr lang="en-US"/>
          </a:p>
        </p:txBody>
      </p:sp>
    </p:spTree>
    <p:extLst>
      <p:ext uri="{BB962C8B-B14F-4D97-AF65-F5344CB8AC3E}">
        <p14:creationId xmlns:p14="http://schemas.microsoft.com/office/powerpoint/2010/main" val="1199855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1CA914-5900-4E26-9B8A-24335DD36EB1}" type="datetimeFigureOut">
              <a:rPr lang="en-US" smtClean="0"/>
              <a:t>8/31/2022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673A0-9730-427B-BB97-18C0C28887E4}" type="slidenum">
              <a:rPr lang="en-US" smtClean="0"/>
              <a:t>‹#›</a:t>
            </a:fld>
            <a:endParaRPr lang="en-US"/>
          </a:p>
        </p:txBody>
      </p:sp>
    </p:spTree>
    <p:extLst>
      <p:ext uri="{BB962C8B-B14F-4D97-AF65-F5344CB8AC3E}">
        <p14:creationId xmlns:p14="http://schemas.microsoft.com/office/powerpoint/2010/main" val="19548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339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93813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4</a:t>
            </a:fld>
            <a:endParaRPr lang="en-US"/>
          </a:p>
        </p:txBody>
      </p:sp>
    </p:spTree>
    <p:extLst>
      <p:ext uri="{BB962C8B-B14F-4D97-AF65-F5344CB8AC3E}">
        <p14:creationId xmlns:p14="http://schemas.microsoft.com/office/powerpoint/2010/main" val="192862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itchFamily="34" charset="0"/>
                <a:ea typeface="ＭＳ Ｐゴシック" pitchFamily="34" charset="-128"/>
              </a:rPr>
              <a:t>More than 500 stakeholders are involved in SPP’s organizational structure of committees, working groups, and ad hoc task forces. This member involvement drives SPP’s decision-making and strategic direction. </a:t>
            </a:r>
          </a:p>
          <a:p>
            <a:pPr eaLnBrk="1" hangingPunct="1">
              <a:spcBef>
                <a:spcPct val="0"/>
              </a:spcBef>
            </a:pPr>
            <a:endParaRPr lang="en-US" altLang="en-US" dirty="0">
              <a:latin typeface="Arial" pitchFamily="34" charset="0"/>
              <a:ea typeface="ＭＳ Ｐゴシック" pitchFamily="34" charset="-128"/>
            </a:endParaRPr>
          </a:p>
          <a:p>
            <a:pPr eaLnBrk="1" hangingPunct="1">
              <a:spcBef>
                <a:spcPct val="0"/>
              </a:spcBef>
            </a:pPr>
            <a:r>
              <a:rPr lang="en-US" altLang="en-US" dirty="0">
                <a:latin typeface="Arial" pitchFamily="34" charset="0"/>
                <a:ea typeface="ＭＳ Ｐゴシック" pitchFamily="34" charset="-128"/>
              </a:rPr>
              <a:t>Any and all opinions are heard loudly and clearly in organizational group meetings. The rosters of our organizational groups match the diverseness of the membership, requiring representatives from across the footprint and recognizing different member types and sizes. </a:t>
            </a:r>
          </a:p>
          <a:p>
            <a:pPr eaLnBrk="1" hangingPunct="1">
              <a:spcBef>
                <a:spcPct val="0"/>
              </a:spcBef>
            </a:pPr>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31934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13660">
              <a:spcBef>
                <a:spcPct val="0"/>
              </a:spcBef>
            </a:pPr>
            <a:r>
              <a:rPr lang="en-US" altLang="en-US" dirty="0">
                <a:latin typeface="Arial" pitchFamily="34" charset="0"/>
                <a:ea typeface="ＭＳ Ｐゴシック" pitchFamily="34" charset="-128"/>
              </a:rPr>
              <a:t>SPP independently operates the regional wholesale power grid under rules and regulations of the North American Electric Reliability Corporation and the Federal Energy Regulatory Commission. SPP doesn’t own the electric transmission grid. Similar to how air traffic controllers monitor airspace, we monitor the grid 24x7 to maintain electric reliability and mitigate grid emergencies. We constantly analyze computer models that show us the current state of the electric grid for an eight-state region - such as lines in service, generators operating, and voltage levels - so we can be prepared for the next worst contingency or emergency that could occur.  </a:t>
            </a:r>
          </a:p>
          <a:p>
            <a:pPr defTabSz="1013660">
              <a:spcBef>
                <a:spcPct val="0"/>
              </a:spcBef>
            </a:pPr>
            <a:endParaRPr lang="en-US" altLang="en-US" dirty="0">
              <a:latin typeface="Arial" pitchFamily="34" charset="0"/>
              <a:ea typeface="ＭＳ Ｐゴシック" pitchFamily="34" charset="-128"/>
            </a:endParaRPr>
          </a:p>
          <a:p>
            <a:pPr defTabSz="1013660">
              <a:spcBef>
                <a:spcPct val="0"/>
              </a:spcBef>
            </a:pPr>
            <a:r>
              <a:rPr lang="en-US" altLang="en-US" dirty="0">
                <a:latin typeface="Arial" pitchFamily="34" charset="0"/>
                <a:ea typeface="ＭＳ Ｐゴシック" pitchFamily="34" charset="-128"/>
              </a:rPr>
              <a:t>Our reliability coordinators follow over 5,500 pages of reliability standards, and are authorized to decisions to protect overall power grid infrastructure and ensure the lights stay on. </a:t>
            </a:r>
            <a:br>
              <a:rPr lang="en-US" altLang="en-US" dirty="0">
                <a:latin typeface="Arial" pitchFamily="34" charset="0"/>
                <a:ea typeface="ＭＳ Ｐゴシック" pitchFamily="34" charset="-128"/>
              </a:rPr>
            </a:br>
            <a:endParaRPr lang="en-US" altLang="en-US" dirty="0">
              <a:latin typeface="Arial" pitchFamily="34" charset="0"/>
              <a:ea typeface="ＭＳ Ｐゴシック" pitchFamily="34" charset="-128"/>
            </a:endParaRPr>
          </a:p>
          <a:p>
            <a:pPr defTabSz="1013660">
              <a:spcBef>
                <a:spcPct val="0"/>
              </a:spcBef>
            </a:pPr>
            <a:r>
              <a:rPr lang="en-US" altLang="en-US" dirty="0">
                <a:latin typeface="Arial" pitchFamily="34" charset="0"/>
                <a:ea typeface="ＭＳ Ｐゴシック" pitchFamily="34" charset="-128"/>
              </a:rPr>
              <a:t>(We monitor the large transmission lines, not the distribution lines that go to homes.)</a:t>
            </a:r>
            <a:br>
              <a:rPr lang="en-US" altLang="en-US" dirty="0">
                <a:latin typeface="Arial" pitchFamily="34" charset="0"/>
                <a:ea typeface="ＭＳ Ｐゴシック" pitchFamily="34" charset="-128"/>
              </a:rPr>
            </a:br>
            <a:endParaRPr lang="en-US" altLang="en-US" dirty="0">
              <a:latin typeface="Arial" pitchFamily="34" charset="0"/>
              <a:ea typeface="ＭＳ Ｐゴシック" pitchFamily="34" charset="-128"/>
            </a:endParaRPr>
          </a:p>
          <a:p>
            <a:pPr defTabSz="1013660">
              <a:spcBef>
                <a:spcPct val="0"/>
              </a:spcBef>
            </a:pPr>
            <a:r>
              <a:rPr lang="en-US" altLang="en-US" sz="1500" dirty="0">
                <a:latin typeface="Arial" pitchFamily="34" charset="0"/>
                <a:ea typeface="ＭＳ Ｐゴシック" pitchFamily="34" charset="-128"/>
              </a:rPr>
              <a:t> </a:t>
            </a:r>
          </a:p>
          <a:p>
            <a:pPr defTabSz="1013660">
              <a:spcBef>
                <a:spcPct val="0"/>
              </a:spcBef>
            </a:pPr>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23541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4421042" y="9577889"/>
            <a:ext cx="3381839" cy="50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097" tIns="51049" rIns="102097" bIns="51049" anchor="b"/>
          <a:lstStyle>
            <a:lvl1pPr defTabSz="963613">
              <a:spcBef>
                <a:spcPct val="30000"/>
              </a:spcBef>
              <a:defRPr sz="1200">
                <a:solidFill>
                  <a:schemeClr val="tx1"/>
                </a:solidFill>
                <a:latin typeface="Calibri" panose="020F0502020204030204" pitchFamily="34" charset="0"/>
              </a:defRPr>
            </a:lvl1pPr>
            <a:lvl2pPr marL="742950" indent="-285750" defTabSz="963613">
              <a:spcBef>
                <a:spcPct val="30000"/>
              </a:spcBef>
              <a:defRPr sz="1200">
                <a:solidFill>
                  <a:schemeClr val="tx1"/>
                </a:solidFill>
                <a:latin typeface="Calibri" panose="020F0502020204030204" pitchFamily="34" charset="0"/>
              </a:defRPr>
            </a:lvl2pPr>
            <a:lvl3pPr marL="1143000" indent="-228600" defTabSz="963613">
              <a:spcBef>
                <a:spcPct val="30000"/>
              </a:spcBef>
              <a:defRPr sz="1200">
                <a:solidFill>
                  <a:schemeClr val="tx1"/>
                </a:solidFill>
                <a:latin typeface="Calibri" panose="020F0502020204030204" pitchFamily="34" charset="0"/>
              </a:defRPr>
            </a:lvl3pPr>
            <a:lvl4pPr marL="1600200" indent="-228600" defTabSz="963613">
              <a:spcBef>
                <a:spcPct val="30000"/>
              </a:spcBef>
              <a:defRPr sz="1200">
                <a:solidFill>
                  <a:schemeClr val="tx1"/>
                </a:solidFill>
                <a:latin typeface="Calibri" panose="020F0502020204030204" pitchFamily="34" charset="0"/>
              </a:defRPr>
            </a:lvl4pPr>
            <a:lvl5pPr marL="2057400" indent="-228600" defTabSz="963613">
              <a:spcBef>
                <a:spcPct val="30000"/>
              </a:spcBef>
              <a:defRPr sz="1200">
                <a:solidFill>
                  <a:schemeClr val="tx1"/>
                </a:solidFill>
                <a:latin typeface="Calibri" panose="020F0502020204030204" pitchFamily="34" charset="0"/>
              </a:defRPr>
            </a:lvl5pPr>
            <a:lvl6pPr marL="2514600" indent="-228600" defTabSz="9636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36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36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36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63613" rtl="0" eaLnBrk="1" fontAlgn="auto" latinLnBrk="0" hangingPunct="1">
              <a:lnSpc>
                <a:spcPct val="100000"/>
              </a:lnSpc>
              <a:spcBef>
                <a:spcPct val="0"/>
              </a:spcBef>
              <a:spcAft>
                <a:spcPct val="0"/>
              </a:spcAft>
              <a:buClrTx/>
              <a:buSzTx/>
              <a:buFontTx/>
              <a:buNone/>
              <a:defRPr/>
            </a:pPr>
            <a:fld id="{E9E91C7C-A7B6-4F1B-9E13-CAA410E98761}" type="slidenum">
              <a:rPr kumimoji="0" lang="en-US" altLang="en-US" sz="1900" b="0" i="0" u="none" strike="noStrike" kern="1200" cap="none" spc="0" normalizeH="0" baseline="0" noProof="0">
                <a:ln>
                  <a:noFill/>
                </a:ln>
                <a:solidFill>
                  <a:prstClr val="black"/>
                </a:solidFill>
                <a:effectLst/>
                <a:uLnTx/>
                <a:uFillTx/>
                <a:latin typeface="Calibri" panose="020F0502020204030204" pitchFamily="34" charset="0"/>
                <a:cs typeface="Arial"/>
              </a:rPr>
              <a:pPr marL="0" marR="0" lvl="0" indent="0" algn="r" defTabSz="963613" rtl="0" eaLnBrk="1" fontAlgn="auto" latinLnBrk="0" hangingPunct="1">
                <a:lnSpc>
                  <a:spcPct val="100000"/>
                </a:lnSpc>
                <a:spcBef>
                  <a:spcPct val="0"/>
                </a:spcBef>
                <a:spcAft>
                  <a:spcPct val="0"/>
                </a:spcAft>
                <a:buClrTx/>
                <a:buSzTx/>
                <a:buFontTx/>
                <a:buNone/>
                <a:defRPr/>
              </a:pPr>
              <a:t>8</a:t>
            </a:fld>
            <a:endParaRPr kumimoji="0" lang="en-US" altLang="en-US" sz="1900" b="0" i="0" u="none" strike="noStrike" kern="1200" cap="none" spc="0" normalizeH="0" baseline="0" noProof="0">
              <a:ln>
                <a:noFill/>
              </a:ln>
              <a:solidFill>
                <a:prstClr val="black"/>
              </a:solidFill>
              <a:effectLst/>
              <a:uLnTx/>
              <a:uFillTx/>
              <a:latin typeface="Calibri" panose="020F0502020204030204" pitchFamily="34" charset="0"/>
              <a:cs typeface="Arial"/>
            </a:endParaRPr>
          </a:p>
        </p:txBody>
      </p:sp>
      <p:sp>
        <p:nvSpPr>
          <p:cNvPr id="163843" name="Rectangle 7"/>
          <p:cNvSpPr txBox="1">
            <a:spLocks noGrp="1" noChangeArrowheads="1"/>
          </p:cNvSpPr>
          <p:nvPr/>
        </p:nvSpPr>
        <p:spPr bwMode="auto">
          <a:xfrm>
            <a:off x="4419269" y="9574440"/>
            <a:ext cx="3381840" cy="50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15" tIns="51057" rIns="102115" bIns="51057" anchor="b"/>
          <a:lstStyle>
            <a:lvl1pPr defTabSz="963613">
              <a:spcBef>
                <a:spcPct val="30000"/>
              </a:spcBef>
              <a:defRPr sz="1200">
                <a:solidFill>
                  <a:schemeClr val="tx1"/>
                </a:solidFill>
                <a:latin typeface="Calibri" panose="020F0502020204030204" pitchFamily="34" charset="0"/>
              </a:defRPr>
            </a:lvl1pPr>
            <a:lvl2pPr marL="742950" indent="-285750" defTabSz="963613">
              <a:spcBef>
                <a:spcPct val="30000"/>
              </a:spcBef>
              <a:defRPr sz="1200">
                <a:solidFill>
                  <a:schemeClr val="tx1"/>
                </a:solidFill>
                <a:latin typeface="Calibri" panose="020F0502020204030204" pitchFamily="34" charset="0"/>
              </a:defRPr>
            </a:lvl2pPr>
            <a:lvl3pPr marL="1143000" indent="-228600" defTabSz="963613">
              <a:spcBef>
                <a:spcPct val="30000"/>
              </a:spcBef>
              <a:defRPr sz="1200">
                <a:solidFill>
                  <a:schemeClr val="tx1"/>
                </a:solidFill>
                <a:latin typeface="Calibri" panose="020F0502020204030204" pitchFamily="34" charset="0"/>
              </a:defRPr>
            </a:lvl3pPr>
            <a:lvl4pPr marL="1600200" indent="-228600" defTabSz="963613">
              <a:spcBef>
                <a:spcPct val="30000"/>
              </a:spcBef>
              <a:defRPr sz="1200">
                <a:solidFill>
                  <a:schemeClr val="tx1"/>
                </a:solidFill>
                <a:latin typeface="Calibri" panose="020F0502020204030204" pitchFamily="34" charset="0"/>
              </a:defRPr>
            </a:lvl4pPr>
            <a:lvl5pPr marL="2057400" indent="-228600" defTabSz="963613">
              <a:spcBef>
                <a:spcPct val="30000"/>
              </a:spcBef>
              <a:defRPr sz="1200">
                <a:solidFill>
                  <a:schemeClr val="tx1"/>
                </a:solidFill>
                <a:latin typeface="Calibri" panose="020F0502020204030204" pitchFamily="34" charset="0"/>
              </a:defRPr>
            </a:lvl5pPr>
            <a:lvl6pPr marL="2514600" indent="-228600" defTabSz="9636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36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36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36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63613" rtl="0" eaLnBrk="1" fontAlgn="auto" latinLnBrk="0" hangingPunct="1">
              <a:lnSpc>
                <a:spcPct val="100000"/>
              </a:lnSpc>
              <a:spcBef>
                <a:spcPct val="0"/>
              </a:spcBef>
              <a:spcAft>
                <a:spcPct val="0"/>
              </a:spcAft>
              <a:buClrTx/>
              <a:buSzTx/>
              <a:buFontTx/>
              <a:buNone/>
              <a:defRPr/>
            </a:pPr>
            <a:fld id="{8C446F87-9A1A-455B-A8DD-558D3E52D775}"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cs typeface="Arial"/>
              </a:rPr>
              <a:pPr marL="0" marR="0" lvl="0" indent="0" algn="r" defTabSz="963613" rtl="0" eaLnBrk="1" fontAlgn="auto" latinLnBrk="0" hangingPunct="1">
                <a:lnSpc>
                  <a:spcPct val="100000"/>
                </a:lnSpc>
                <a:spcBef>
                  <a:spcPct val="0"/>
                </a:spcBef>
                <a:spcAft>
                  <a:spcPct val="0"/>
                </a:spcAft>
                <a:buClrTx/>
                <a:buSzTx/>
                <a:buFontTx/>
                <a:buNone/>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cs typeface="Arial"/>
            </a:endParaRPr>
          </a:p>
        </p:txBody>
      </p:sp>
      <p:sp>
        <p:nvSpPr>
          <p:cNvPr id="163844" name="Rectangle 2"/>
          <p:cNvSpPr>
            <a:spLocks noGrp="1" noRot="1" noChangeAspect="1" noChangeArrowheads="1" noTextEdit="1"/>
          </p:cNvSpPr>
          <p:nvPr>
            <p:ph type="sldImg"/>
          </p:nvPr>
        </p:nvSpPr>
        <p:spPr bwMode="auto">
          <a:xfrm>
            <a:off x="542925" y="755650"/>
            <a:ext cx="6718300" cy="3779838"/>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115" tIns="51057" rIns="102115" bIns="51057" numCol="1" anchor="t" anchorCtr="0" compatLnSpc="1">
            <a:prstTxWarp prst="textNoShape">
              <a:avLst/>
            </a:prstTxWarp>
          </a:bodyPr>
          <a:lstStyle/>
          <a:p>
            <a:pPr eaLnBrk="1" hangingPunct="1">
              <a:spcBef>
                <a:spcPct val="0"/>
              </a:spcBef>
            </a:pPr>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100164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all of this</a:t>
            </a:r>
            <a:r>
              <a:rPr lang="en-US" baseline="0" dirty="0"/>
              <a:t> fit together?</a:t>
            </a:r>
          </a:p>
          <a:p>
            <a:r>
              <a:rPr lang="en-US" baseline="0" dirty="0"/>
              <a:t>RA Programs</a:t>
            </a:r>
          </a:p>
          <a:p>
            <a:r>
              <a:rPr lang="en-US" baseline="0" dirty="0"/>
              <a:t>Wholesale markets</a:t>
            </a:r>
          </a:p>
          <a:p>
            <a:r>
              <a:rPr lang="en-US" baseline="0" dirty="0"/>
              <a:t>Transmission funding</a:t>
            </a:r>
          </a:p>
          <a:p>
            <a:endParaRPr lang="en-US" baseline="0" dirty="0"/>
          </a:p>
          <a:p>
            <a:r>
              <a:rPr lang="en-US" baseline="0" dirty="0"/>
              <a:t>13 minutes of opening remarks</a:t>
            </a:r>
          </a:p>
          <a:p>
            <a:endParaRPr lang="en-US" dirty="0"/>
          </a:p>
          <a:p>
            <a:r>
              <a:rPr lang="en-US" dirty="0"/>
              <a:t>Rebecca</a:t>
            </a:r>
          </a:p>
          <a:p>
            <a:r>
              <a:rPr lang="en-US" dirty="0"/>
              <a:t>Lanny</a:t>
            </a:r>
          </a:p>
          <a:p>
            <a:r>
              <a:rPr lang="en-US" dirty="0"/>
              <a:t>Michele</a:t>
            </a:r>
          </a:p>
        </p:txBody>
      </p:sp>
      <p:sp>
        <p:nvSpPr>
          <p:cNvPr id="4" name="Slide Number Placeholder 3"/>
          <p:cNvSpPr>
            <a:spLocks noGrp="1"/>
          </p:cNvSpPr>
          <p:nvPr>
            <p:ph type="sldNum" sz="quarter" idx="10"/>
          </p:nvPr>
        </p:nvSpPr>
        <p:spPr/>
        <p:txBody>
          <a:bodyPr/>
          <a:lstStyle/>
          <a:p>
            <a:fld id="{061673A0-9730-427B-BB97-18C0C28887E4}" type="slidenum">
              <a:rPr lang="en-US" smtClean="0"/>
              <a:t>9</a:t>
            </a:fld>
            <a:endParaRPr lang="en-US"/>
          </a:p>
        </p:txBody>
      </p:sp>
    </p:spTree>
    <p:extLst>
      <p:ext uri="{BB962C8B-B14F-4D97-AF65-F5344CB8AC3E}">
        <p14:creationId xmlns:p14="http://schemas.microsoft.com/office/powerpoint/2010/main" val="413038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61673A0-9730-427B-BB97-18C0C28887E4}" type="slidenum">
              <a:rPr lang="en-US" smtClean="0"/>
              <a:t>10</a:t>
            </a:fld>
            <a:endParaRPr lang="en-US"/>
          </a:p>
        </p:txBody>
      </p:sp>
    </p:spTree>
    <p:extLst>
      <p:ext uri="{BB962C8B-B14F-4D97-AF65-F5344CB8AC3E}">
        <p14:creationId xmlns:p14="http://schemas.microsoft.com/office/powerpoint/2010/main" val="13480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351BF-B251-4094-8875-F71F70E900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4034257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dirty="0"/>
              <a:t>Click to edit Master title style</a:t>
            </a:r>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5" name="TextBox 14"/>
          <p:cNvSpPr txBox="1"/>
          <p:nvPr userDrawn="1"/>
        </p:nvSpPr>
        <p:spPr bwMode="white">
          <a:xfrm>
            <a:off x="4211237" y="6390804"/>
            <a:ext cx="1833837" cy="276999"/>
          </a:xfrm>
          <a:prstGeom prst="rect">
            <a:avLst/>
          </a:prstGeom>
          <a:noFill/>
        </p:spPr>
        <p:txBody>
          <a:bodyPr wrap="square" rtlCol="0">
            <a:spAutoFit/>
          </a:bodyPr>
          <a:lstStyle/>
          <a:p>
            <a:r>
              <a:rPr lang="en-US" sz="1200" dirty="0" err="1">
                <a:latin typeface="Segoe UI Semilight" panose="020B0402040204020203" pitchFamily="34" charset="0"/>
                <a:cs typeface="Segoe UI Semilight" panose="020B0402040204020203" pitchFamily="34" charset="0"/>
              </a:rPr>
              <a:t>SouthwestPowerPool</a:t>
            </a:r>
            <a:endParaRPr lang="en-US" sz="1200" dirty="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p>
            <a:r>
              <a:rPr lang="en-US" sz="1200" dirty="0" err="1">
                <a:latin typeface="Segoe UI Semilight" panose="020B0402040204020203" pitchFamily="34" charset="0"/>
                <a:cs typeface="Segoe UI Semilight" panose="020B0402040204020203" pitchFamily="34" charset="0"/>
              </a:rPr>
              <a:t>SPPorg</a:t>
            </a:r>
            <a:endParaRPr lang="en-US" sz="1200" dirty="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p:cNvSpPr>
            <a:spLocks noChangeArrowheads="1"/>
          </p:cNvSpPr>
          <p:nvPr userDrawn="1"/>
        </p:nvSpPr>
        <p:spPr bwMode="white">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Tree>
    <p:extLst>
      <p:ext uri="{BB962C8B-B14F-4D97-AF65-F5344CB8AC3E}">
        <p14:creationId xmlns:p14="http://schemas.microsoft.com/office/powerpoint/2010/main" val="25550153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094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271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6447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33750240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5" name="TextBox 14"/>
          <p:cNvSpPr txBox="1"/>
          <p:nvPr userDrawn="1"/>
        </p:nvSpPr>
        <p:spPr bwMode="white">
          <a:xfrm>
            <a:off x="4211237" y="6390804"/>
            <a:ext cx="1833837"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SouthwestPowerPool</a:t>
            </a: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SPPorg</a:t>
            </a: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p:cNvSpPr>
            <a:spLocks noChangeArrowheads="1"/>
          </p:cNvSpPr>
          <p:nvPr userDrawn="1"/>
        </p:nvSpPr>
        <p:spPr bwMode="white">
          <a:xfrm>
            <a:off x="1225568" y="6245621"/>
            <a:ext cx="2528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FFFFFF"/>
                </a:solidFill>
                <a:effectLst/>
                <a:latin typeface="Segoe UI Semilight" panose="020B0402040204020203" pitchFamily="34" charset="0"/>
                <a:cs typeface="Segoe UI Semilight" panose="020B0402040204020203" pitchFamily="34" charset="0"/>
              </a:rPr>
              <a:t>Helping our members work together to keep the lights on... today and in the future.</a:t>
            </a:r>
            <a:endParaRPr kumimoji="0" lang="en-US" altLang="en-US" sz="1000" b="0" i="1"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96743574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SouthwestPowerPool</a:t>
            </a: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SPPorg</a:t>
            </a: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225568" y="6245621"/>
            <a:ext cx="2528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FFFFFF"/>
                </a:solidFill>
                <a:effectLst/>
                <a:latin typeface="Segoe UI Semilight" panose="020B0402040204020203" pitchFamily="34" charset="0"/>
                <a:cs typeface="Segoe UI Semilight" panose="020B0402040204020203" pitchFamily="34" charset="0"/>
              </a:rPr>
              <a:t>Helping our members work together to keep the lights on... today and in the future.</a:t>
            </a:r>
            <a:endParaRPr kumimoji="0" lang="en-US" altLang="en-US" sz="1000" b="0" i="1"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spTree>
    <p:extLst>
      <p:ext uri="{BB962C8B-B14F-4D97-AF65-F5344CB8AC3E}">
        <p14:creationId xmlns:p14="http://schemas.microsoft.com/office/powerpoint/2010/main" val="35300364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131924517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87022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53295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7417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p>
            <a:r>
              <a:rPr lang="en-US" sz="1200" dirty="0" err="1">
                <a:latin typeface="Segoe UI Semilight" panose="020B0402040204020203" pitchFamily="34" charset="0"/>
                <a:cs typeface="Segoe UI Semilight" panose="020B0402040204020203" pitchFamily="34" charset="0"/>
              </a:rPr>
              <a:t>SouthwestPowerPool</a:t>
            </a:r>
            <a:endParaRPr lang="en-US" sz="1200" dirty="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p>
            <a:r>
              <a:rPr lang="en-US" sz="1200" dirty="0" err="1">
                <a:latin typeface="Segoe UI Semilight" panose="020B0402040204020203" pitchFamily="34" charset="0"/>
                <a:cs typeface="Segoe UI Semilight" panose="020B0402040204020203" pitchFamily="34" charset="0"/>
              </a:rPr>
              <a:t>SPPorg</a:t>
            </a:r>
            <a:endParaRPr lang="en-US" sz="1200" dirty="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spTree>
    <p:extLst>
      <p:ext uri="{BB962C8B-B14F-4D97-AF65-F5344CB8AC3E}">
        <p14:creationId xmlns:p14="http://schemas.microsoft.com/office/powerpoint/2010/main" val="392647388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2133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9194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7807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8770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149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39135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dirty="0"/>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126891509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D4001-68AB-4A9E-B9DA-FB813DDACED4}" type="datetime1">
              <a:rPr lang="en-US" smtClean="0"/>
              <a:t>8/31/2022</a:t>
            </a:fld>
            <a:endParaRPr lang="en-US"/>
          </a:p>
        </p:txBody>
      </p:sp>
      <p:sp>
        <p:nvSpPr>
          <p:cNvPr id="5" name="Footer Placeholder 4"/>
          <p:cNvSpPr>
            <a:spLocks noGrp="1"/>
          </p:cNvSpPr>
          <p:nvPr>
            <p:ph type="ftr" sz="quarter" idx="11"/>
          </p:nvPr>
        </p:nvSpPr>
        <p:spPr bwMode="ltGray">
          <a:xfrm rot="16200000">
            <a:off x="9921240" y="4046539"/>
            <a:ext cx="35814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t>‹#›</a:t>
            </a:fld>
            <a:endParaRPr lang="en-US"/>
          </a:p>
        </p:txBody>
      </p:sp>
    </p:spTree>
    <p:extLst>
      <p:ext uri="{BB962C8B-B14F-4D97-AF65-F5344CB8AC3E}">
        <p14:creationId xmlns:p14="http://schemas.microsoft.com/office/powerpoint/2010/main" val="15834075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1"/>
          <p:cNvSpPr>
            <a:spLocks noChangeArrowheads="1"/>
          </p:cNvSpPr>
          <p:nvPr userDrawn="1"/>
        </p:nvSpPr>
        <p:spPr bwMode="white">
          <a:xfrm>
            <a:off x="1225568" y="6245621"/>
            <a:ext cx="2528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FFFFFF"/>
                </a:solidFill>
                <a:effectLst/>
                <a:latin typeface="Segoe UI Semilight" panose="020B0402040204020203" pitchFamily="34" charset="0"/>
                <a:cs typeface="Segoe UI Semilight" panose="020B0402040204020203" pitchFamily="34" charset="0"/>
              </a:rPr>
              <a:t>Helping our members work together to keep the lights on... today and in the future.</a:t>
            </a:r>
            <a:endParaRPr kumimoji="0" lang="en-US" altLang="en-US" sz="1000" b="0" i="1"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454" y="630424"/>
            <a:ext cx="3347210" cy="1154477"/>
          </a:xfrm>
          <a:prstGeom prst="rect">
            <a:avLst/>
          </a:prstGeom>
        </p:spPr>
      </p:pic>
      <p:sp>
        <p:nvSpPr>
          <p:cNvPr id="25" name="TextBox 24"/>
          <p:cNvSpPr txBox="1"/>
          <p:nvPr userDrawn="1"/>
        </p:nvSpPr>
        <p:spPr bwMode="white">
          <a:xfrm>
            <a:off x="4517930" y="6419982"/>
            <a:ext cx="3123418"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sppcustomertraining@spp.org</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104476" y="6359011"/>
            <a:ext cx="398940" cy="398940"/>
          </a:xfrm>
          <a:prstGeom prst="rect">
            <a:avLst/>
          </a:prstGeom>
        </p:spPr>
      </p:pic>
    </p:spTree>
    <p:extLst>
      <p:ext uri="{BB962C8B-B14F-4D97-AF65-F5344CB8AC3E}">
        <p14:creationId xmlns:p14="http://schemas.microsoft.com/office/powerpoint/2010/main" val="180011647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12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sp>
        <p:nvSpPr>
          <p:cNvPr id="15" name="Rectangle 1"/>
          <p:cNvSpPr>
            <a:spLocks noChangeArrowheads="1"/>
          </p:cNvSpPr>
          <p:nvPr userDrawn="1"/>
        </p:nvSpPr>
        <p:spPr bwMode="white">
          <a:xfrm>
            <a:off x="1225568" y="6245621"/>
            <a:ext cx="2528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FFFFFF"/>
                </a:solidFill>
                <a:effectLst/>
                <a:latin typeface="Segoe UI Semilight" panose="020B0402040204020203" pitchFamily="34" charset="0"/>
                <a:cs typeface="Segoe UI Semilight" panose="020B0402040204020203" pitchFamily="34" charset="0"/>
              </a:rPr>
              <a:t>Helping our members work together to keep the lights on... today and in the future.</a:t>
            </a:r>
            <a:endParaRPr kumimoji="0" lang="en-US" altLang="en-US" sz="1000" b="0" i="1"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454" y="630424"/>
            <a:ext cx="3347210" cy="1154477"/>
          </a:xfrm>
          <a:prstGeom prst="rect">
            <a:avLst/>
          </a:prstGeom>
        </p:spPr>
      </p:pic>
      <p:sp>
        <p:nvSpPr>
          <p:cNvPr id="28" name="TextBox 27"/>
          <p:cNvSpPr txBox="1"/>
          <p:nvPr userDrawn="1"/>
        </p:nvSpPr>
        <p:spPr bwMode="white">
          <a:xfrm>
            <a:off x="4517930" y="6419982"/>
            <a:ext cx="3123418" cy="276999"/>
          </a:xfrm>
          <a:prstGeom prst="rect">
            <a:avLst/>
          </a:prstGeom>
          <a:noFill/>
        </p:spPr>
        <p:txBody>
          <a:bodyPr wrap="square" rtlCol="0">
            <a:spAutoFit/>
          </a:bodyPr>
          <a:lstStyle/>
          <a:p>
            <a:r>
              <a:rPr lang="en-US" sz="1200" dirty="0">
                <a:latin typeface="Segoe UI Semilight" panose="020B0402040204020203" pitchFamily="34" charset="0"/>
                <a:cs typeface="Segoe UI Semilight" panose="020B0402040204020203" pitchFamily="34" charset="0"/>
              </a:rPr>
              <a:t>sppcustomertraining@spp.org</a:t>
            </a:r>
          </a:p>
        </p:txBody>
      </p:sp>
      <p:pic>
        <p:nvPicPr>
          <p:cNvPr id="29" name="Picture 2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104476" y="6359011"/>
            <a:ext cx="398940" cy="398940"/>
          </a:xfrm>
          <a:prstGeom prst="rect">
            <a:avLst/>
          </a:prstGeom>
        </p:spPr>
      </p:pic>
    </p:spTree>
    <p:extLst>
      <p:ext uri="{BB962C8B-B14F-4D97-AF65-F5344CB8AC3E}">
        <p14:creationId xmlns:p14="http://schemas.microsoft.com/office/powerpoint/2010/main" val="54261144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16252091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391389189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09253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88860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07372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Header (Light Fo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40085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385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8393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77434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9356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318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4893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6777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dirty="0"/>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42251764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inal Slide - Three Facilitators">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847725" y="712788"/>
            <a:ext cx="3476625" cy="2286000"/>
          </a:xfrm>
        </p:spPr>
        <p:txBody>
          <a:bodyPr/>
          <a:lstStyle/>
          <a:p>
            <a:r>
              <a:rPr lang="en-US" dirty="0"/>
              <a:t>Click icon to add picture</a:t>
            </a:r>
          </a:p>
        </p:txBody>
      </p:sp>
      <p:sp>
        <p:nvSpPr>
          <p:cNvPr id="3" name="Slide Number Placeholder 2"/>
          <p:cNvSpPr>
            <a:spLocks noGrp="1"/>
          </p:cNvSpPr>
          <p:nvPr>
            <p:ph type="sldNum" sz="quarter" idx="10"/>
          </p:nvPr>
        </p:nvSpPr>
        <p:spPr/>
        <p:txBody>
          <a:bodyPr/>
          <a:lstStyle/>
          <a:p>
            <a:r>
              <a:rPr lang="en-US" dirty="0"/>
              <a:t> </a:t>
            </a:r>
          </a:p>
        </p:txBody>
      </p:sp>
      <p:sp>
        <p:nvSpPr>
          <p:cNvPr id="12" name="TextBox 11"/>
          <p:cNvSpPr txBox="1"/>
          <p:nvPr userDrawn="1"/>
        </p:nvSpPr>
        <p:spPr>
          <a:xfrm>
            <a:off x="847725" y="5378826"/>
            <a:ext cx="10870819" cy="769441"/>
          </a:xfrm>
          <a:prstGeom prst="rect">
            <a:avLst/>
          </a:prstGeom>
          <a:noFill/>
        </p:spPr>
        <p:txBody>
          <a:bodyPr wrap="square" rtlCol="0">
            <a:spAutoFit/>
          </a:bodyPr>
          <a:lstStyle/>
          <a:p>
            <a:pPr algn="ctr"/>
            <a:r>
              <a:rPr lang="en-US" sz="4400" dirty="0">
                <a:solidFill>
                  <a:schemeClr val="tx1"/>
                </a:solidFill>
                <a:effectLst/>
                <a:latin typeface="+mn-lt"/>
              </a:rPr>
              <a:t>Thank you for your</a:t>
            </a:r>
            <a:r>
              <a:rPr lang="en-US" sz="4400" baseline="0" dirty="0">
                <a:solidFill>
                  <a:schemeClr val="tx1"/>
                </a:solidFill>
                <a:effectLst/>
                <a:latin typeface="+mn-lt"/>
              </a:rPr>
              <a:t> attention!</a:t>
            </a:r>
            <a:endParaRPr lang="en-US" sz="4400" dirty="0">
              <a:solidFill>
                <a:schemeClr val="tx1"/>
              </a:solidFill>
              <a:effectLst/>
              <a:latin typeface="+mn-lt"/>
            </a:endParaRPr>
          </a:p>
        </p:txBody>
      </p:sp>
      <p:cxnSp>
        <p:nvCxnSpPr>
          <p:cNvPr id="16" name="Straight Connector 15"/>
          <p:cNvCxnSpPr/>
          <p:nvPr userDrawn="1"/>
        </p:nvCxnSpPr>
        <p:spPr>
          <a:xfrm>
            <a:off x="2514600" y="4965329"/>
            <a:ext cx="7315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Picture Placeholder 17"/>
          <p:cNvSpPr>
            <a:spLocks noGrp="1"/>
          </p:cNvSpPr>
          <p:nvPr>
            <p:ph type="pic" sz="quarter" idx="14"/>
          </p:nvPr>
        </p:nvSpPr>
        <p:spPr>
          <a:xfrm>
            <a:off x="4554812" y="723293"/>
            <a:ext cx="3476625" cy="2286000"/>
          </a:xfrm>
        </p:spPr>
        <p:txBody>
          <a:bodyPr/>
          <a:lstStyle/>
          <a:p>
            <a:r>
              <a:rPr lang="en-US" dirty="0"/>
              <a:t>Click icon to add picture</a:t>
            </a:r>
          </a:p>
        </p:txBody>
      </p:sp>
      <p:sp>
        <p:nvSpPr>
          <p:cNvPr id="11" name="Picture Placeholder 17"/>
          <p:cNvSpPr>
            <a:spLocks noGrp="1"/>
          </p:cNvSpPr>
          <p:nvPr>
            <p:ph type="pic" sz="quarter" idx="15"/>
          </p:nvPr>
        </p:nvSpPr>
        <p:spPr>
          <a:xfrm>
            <a:off x="8241919" y="712788"/>
            <a:ext cx="3476625" cy="2286000"/>
          </a:xfrm>
        </p:spPr>
        <p:txBody>
          <a:bodyPr/>
          <a:lstStyle/>
          <a:p>
            <a:r>
              <a:rPr lang="en-US" dirty="0"/>
              <a:t>Click icon to add picture</a:t>
            </a:r>
          </a:p>
        </p:txBody>
      </p:sp>
      <p:sp>
        <p:nvSpPr>
          <p:cNvPr id="14" name="Content Placeholder 4"/>
          <p:cNvSpPr>
            <a:spLocks noGrp="1"/>
          </p:cNvSpPr>
          <p:nvPr>
            <p:ph sz="quarter" idx="16" hasCustomPrompt="1"/>
          </p:nvPr>
        </p:nvSpPr>
        <p:spPr>
          <a:xfrm>
            <a:off x="847725" y="3011488"/>
            <a:ext cx="3476625" cy="579437"/>
          </a:xfrm>
        </p:spPr>
        <p:txBody>
          <a:bodyPr/>
          <a:lstStyle>
            <a:lvl1pPr marL="0" indent="0">
              <a:spcBef>
                <a:spcPts val="0"/>
              </a:spcBef>
              <a:buNone/>
              <a:defRPr baseline="0"/>
            </a:lvl1pPr>
          </a:lstStyle>
          <a:p>
            <a:pPr lvl="0"/>
            <a:r>
              <a:rPr lang="en-US" dirty="0"/>
              <a:t>Facilitator Name</a:t>
            </a:r>
          </a:p>
        </p:txBody>
      </p:sp>
      <p:sp>
        <p:nvSpPr>
          <p:cNvPr id="15" name="Content Placeholder 4"/>
          <p:cNvSpPr>
            <a:spLocks noGrp="1"/>
          </p:cNvSpPr>
          <p:nvPr>
            <p:ph sz="quarter" idx="17" hasCustomPrompt="1"/>
          </p:nvPr>
        </p:nvSpPr>
        <p:spPr>
          <a:xfrm>
            <a:off x="847725" y="3543406"/>
            <a:ext cx="3476625" cy="579437"/>
          </a:xfrm>
        </p:spPr>
        <p:txBody>
          <a:bodyPr>
            <a:normAutofit/>
          </a:bodyPr>
          <a:lstStyle>
            <a:lvl1pPr marL="0" indent="0">
              <a:spcBef>
                <a:spcPts val="0"/>
              </a:spcBef>
              <a:buNone/>
              <a:defRPr sz="2000" baseline="0"/>
            </a:lvl1pPr>
          </a:lstStyle>
          <a:p>
            <a:pPr lvl="0"/>
            <a:r>
              <a:rPr lang="en-US" dirty="0"/>
              <a:t>Facilitator Title</a:t>
            </a:r>
          </a:p>
        </p:txBody>
      </p:sp>
      <p:sp>
        <p:nvSpPr>
          <p:cNvPr id="17" name="Content Placeholder 4"/>
          <p:cNvSpPr>
            <a:spLocks noGrp="1"/>
          </p:cNvSpPr>
          <p:nvPr>
            <p:ph sz="quarter" idx="18" hasCustomPrompt="1"/>
          </p:nvPr>
        </p:nvSpPr>
        <p:spPr>
          <a:xfrm>
            <a:off x="847725" y="3903768"/>
            <a:ext cx="3476625" cy="579437"/>
          </a:xfrm>
        </p:spPr>
        <p:txBody>
          <a:bodyPr>
            <a:noAutofit/>
          </a:bodyPr>
          <a:lstStyle>
            <a:lvl1pPr marL="0" indent="0">
              <a:spcBef>
                <a:spcPts val="0"/>
              </a:spcBef>
              <a:buNone/>
              <a:defRPr sz="2000" baseline="0"/>
            </a:lvl1pPr>
          </a:lstStyle>
          <a:p>
            <a:pPr lvl="0"/>
            <a:r>
              <a:rPr lang="en-US" dirty="0"/>
              <a:t>FacilitatorEmail@spp.org</a:t>
            </a:r>
          </a:p>
          <a:p>
            <a:pPr lvl="0"/>
            <a:endParaRPr lang="en-US" dirty="0"/>
          </a:p>
        </p:txBody>
      </p:sp>
      <p:sp>
        <p:nvSpPr>
          <p:cNvPr id="20" name="Content Placeholder 4"/>
          <p:cNvSpPr>
            <a:spLocks noGrp="1"/>
          </p:cNvSpPr>
          <p:nvPr>
            <p:ph sz="quarter" idx="19" hasCustomPrompt="1"/>
          </p:nvPr>
        </p:nvSpPr>
        <p:spPr>
          <a:xfrm>
            <a:off x="4554813" y="3011488"/>
            <a:ext cx="3476625" cy="579437"/>
          </a:xfrm>
        </p:spPr>
        <p:txBody>
          <a:bodyPr/>
          <a:lstStyle>
            <a:lvl1pPr marL="0" indent="0">
              <a:spcBef>
                <a:spcPts val="0"/>
              </a:spcBef>
              <a:buNone/>
              <a:defRPr baseline="0"/>
            </a:lvl1pPr>
          </a:lstStyle>
          <a:p>
            <a:pPr lvl="0"/>
            <a:r>
              <a:rPr lang="en-US" dirty="0"/>
              <a:t>Facilitator Name</a:t>
            </a:r>
          </a:p>
        </p:txBody>
      </p:sp>
      <p:sp>
        <p:nvSpPr>
          <p:cNvPr id="21" name="Content Placeholder 4"/>
          <p:cNvSpPr>
            <a:spLocks noGrp="1"/>
          </p:cNvSpPr>
          <p:nvPr>
            <p:ph sz="quarter" idx="20" hasCustomPrompt="1"/>
          </p:nvPr>
        </p:nvSpPr>
        <p:spPr>
          <a:xfrm>
            <a:off x="4554813" y="3543406"/>
            <a:ext cx="3476625" cy="579437"/>
          </a:xfrm>
        </p:spPr>
        <p:txBody>
          <a:bodyPr>
            <a:normAutofit/>
          </a:bodyPr>
          <a:lstStyle>
            <a:lvl1pPr marL="0" indent="0">
              <a:spcBef>
                <a:spcPts val="0"/>
              </a:spcBef>
              <a:buNone/>
              <a:defRPr sz="2000" baseline="0"/>
            </a:lvl1pPr>
          </a:lstStyle>
          <a:p>
            <a:pPr lvl="0"/>
            <a:r>
              <a:rPr lang="en-US" dirty="0"/>
              <a:t>Facilitator Title</a:t>
            </a:r>
          </a:p>
        </p:txBody>
      </p:sp>
      <p:sp>
        <p:nvSpPr>
          <p:cNvPr id="22" name="Content Placeholder 4"/>
          <p:cNvSpPr>
            <a:spLocks noGrp="1"/>
          </p:cNvSpPr>
          <p:nvPr>
            <p:ph sz="quarter" idx="21" hasCustomPrompt="1"/>
          </p:nvPr>
        </p:nvSpPr>
        <p:spPr>
          <a:xfrm>
            <a:off x="4554813" y="3903768"/>
            <a:ext cx="3476625" cy="579437"/>
          </a:xfrm>
        </p:spPr>
        <p:txBody>
          <a:bodyPr>
            <a:noAutofit/>
          </a:bodyPr>
          <a:lstStyle>
            <a:lvl1pPr marL="0" indent="0">
              <a:spcBef>
                <a:spcPts val="0"/>
              </a:spcBef>
              <a:buNone/>
              <a:defRPr sz="2000" baseline="0"/>
            </a:lvl1pPr>
          </a:lstStyle>
          <a:p>
            <a:pPr lvl="0"/>
            <a:r>
              <a:rPr lang="en-US" dirty="0"/>
              <a:t>FacilitatorEmail@spp.org</a:t>
            </a:r>
          </a:p>
          <a:p>
            <a:pPr lvl="0"/>
            <a:endParaRPr lang="en-US" dirty="0"/>
          </a:p>
        </p:txBody>
      </p:sp>
      <p:sp>
        <p:nvSpPr>
          <p:cNvPr id="23" name="Content Placeholder 4"/>
          <p:cNvSpPr>
            <a:spLocks noGrp="1"/>
          </p:cNvSpPr>
          <p:nvPr>
            <p:ph sz="quarter" idx="22" hasCustomPrompt="1"/>
          </p:nvPr>
        </p:nvSpPr>
        <p:spPr>
          <a:xfrm>
            <a:off x="8241920" y="3011488"/>
            <a:ext cx="3476625" cy="579437"/>
          </a:xfrm>
        </p:spPr>
        <p:txBody>
          <a:bodyPr/>
          <a:lstStyle>
            <a:lvl1pPr marL="0" indent="0">
              <a:spcBef>
                <a:spcPts val="0"/>
              </a:spcBef>
              <a:buNone/>
              <a:defRPr baseline="0"/>
            </a:lvl1pPr>
          </a:lstStyle>
          <a:p>
            <a:pPr lvl="0"/>
            <a:r>
              <a:rPr lang="en-US" dirty="0"/>
              <a:t>Facilitator Name</a:t>
            </a:r>
          </a:p>
        </p:txBody>
      </p:sp>
      <p:sp>
        <p:nvSpPr>
          <p:cNvPr id="24" name="Content Placeholder 4"/>
          <p:cNvSpPr>
            <a:spLocks noGrp="1"/>
          </p:cNvSpPr>
          <p:nvPr>
            <p:ph sz="quarter" idx="23" hasCustomPrompt="1"/>
          </p:nvPr>
        </p:nvSpPr>
        <p:spPr>
          <a:xfrm>
            <a:off x="8241920" y="3543406"/>
            <a:ext cx="3476625" cy="579437"/>
          </a:xfrm>
        </p:spPr>
        <p:txBody>
          <a:bodyPr>
            <a:normAutofit/>
          </a:bodyPr>
          <a:lstStyle>
            <a:lvl1pPr marL="0" indent="0">
              <a:spcBef>
                <a:spcPts val="0"/>
              </a:spcBef>
              <a:buNone/>
              <a:defRPr sz="2000" baseline="0"/>
            </a:lvl1pPr>
          </a:lstStyle>
          <a:p>
            <a:pPr lvl="0"/>
            <a:r>
              <a:rPr lang="en-US" dirty="0"/>
              <a:t>Facilitator Title</a:t>
            </a:r>
          </a:p>
        </p:txBody>
      </p:sp>
      <p:sp>
        <p:nvSpPr>
          <p:cNvPr id="25" name="Content Placeholder 4"/>
          <p:cNvSpPr>
            <a:spLocks noGrp="1"/>
          </p:cNvSpPr>
          <p:nvPr>
            <p:ph sz="quarter" idx="24" hasCustomPrompt="1"/>
          </p:nvPr>
        </p:nvSpPr>
        <p:spPr>
          <a:xfrm>
            <a:off x="8241920" y="3903768"/>
            <a:ext cx="3476625" cy="579437"/>
          </a:xfrm>
        </p:spPr>
        <p:txBody>
          <a:bodyPr>
            <a:noAutofit/>
          </a:bodyPr>
          <a:lstStyle>
            <a:lvl1pPr marL="0" indent="0">
              <a:spcBef>
                <a:spcPts val="0"/>
              </a:spcBef>
              <a:buNone/>
              <a:defRPr sz="2000" baseline="0"/>
            </a:lvl1pPr>
          </a:lstStyle>
          <a:p>
            <a:pPr lvl="0"/>
            <a:r>
              <a:rPr lang="en-US" dirty="0"/>
              <a:t>FacilitatorEmail@spp.org</a:t>
            </a:r>
          </a:p>
          <a:p>
            <a:pPr lvl="0"/>
            <a:endParaRPr lang="en-US" dirty="0"/>
          </a:p>
        </p:txBody>
      </p:sp>
    </p:spTree>
    <p:extLst>
      <p:ext uri="{BB962C8B-B14F-4D97-AF65-F5344CB8AC3E}">
        <p14:creationId xmlns:p14="http://schemas.microsoft.com/office/powerpoint/2010/main" val="2807833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AA1E97-C96B-49C8-9DB3-655F9D1FBD74}" type="datetimeFigureOut">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586A05-9B65-4BFB-8615-7A2BD9F6B45B}" type="slidenum">
              <a:rPr lang="en-US" smtClean="0"/>
              <a:t>‹#›</a:t>
            </a:fld>
            <a:endParaRPr lang="en-US" dirty="0"/>
          </a:p>
        </p:txBody>
      </p:sp>
    </p:spTree>
    <p:extLst>
      <p:ext uri="{BB962C8B-B14F-4D97-AF65-F5344CB8AC3E}">
        <p14:creationId xmlns:p14="http://schemas.microsoft.com/office/powerpoint/2010/main" val="3051273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FE86F80-F6E9-4D64-894E-F5316D287F7E}" type="slidenum">
              <a:rPr lang="en-US" smtClean="0"/>
              <a:t>‹#›</a:t>
            </a:fld>
            <a:endParaRPr lang="en-US" dirty="0"/>
          </a:p>
        </p:txBody>
      </p:sp>
      <p:sp>
        <p:nvSpPr>
          <p:cNvPr id="8" name="Content Placeholder 3"/>
          <p:cNvSpPr>
            <a:spLocks noGrp="1"/>
          </p:cNvSpPr>
          <p:nvPr>
            <p:ph sz="quarter" idx="11" hasCustomPrompt="1"/>
          </p:nvPr>
        </p:nvSpPr>
        <p:spPr>
          <a:xfrm>
            <a:off x="1262063" y="742950"/>
            <a:ext cx="9418637" cy="4057650"/>
          </a:xfrm>
        </p:spPr>
        <p:txBody>
          <a:bodyPr anchor="b">
            <a:normAutofit/>
          </a:bodyPr>
          <a:lstStyle>
            <a:lvl1pPr marL="0" indent="0" algn="r">
              <a:buNone/>
              <a:defRPr sz="6000">
                <a:latin typeface="+mj-lt"/>
              </a:defRPr>
            </a:lvl1pPr>
          </a:lstStyle>
          <a:p>
            <a:pPr lvl="0"/>
            <a:r>
              <a:rPr lang="en-US" dirty="0"/>
              <a:t>Click to Edit Section Title</a:t>
            </a:r>
          </a:p>
        </p:txBody>
      </p:sp>
      <p:sp>
        <p:nvSpPr>
          <p:cNvPr id="10" name="Content Placeholder 8"/>
          <p:cNvSpPr>
            <a:spLocks noGrp="1"/>
          </p:cNvSpPr>
          <p:nvPr>
            <p:ph sz="quarter" idx="12" hasCustomPrompt="1"/>
          </p:nvPr>
        </p:nvSpPr>
        <p:spPr>
          <a:xfrm>
            <a:off x="1262063" y="4800600"/>
            <a:ext cx="9418637" cy="1714500"/>
          </a:xfrm>
        </p:spPr>
        <p:txBody>
          <a:bodyPr/>
          <a:lstStyle>
            <a:lvl1pPr marL="0" indent="0" algn="r">
              <a:buNone/>
              <a:defRPr sz="2400"/>
            </a:lvl1pPr>
          </a:lstStyle>
          <a:p>
            <a:pPr lvl="0"/>
            <a:r>
              <a:rPr lang="en-US" dirty="0"/>
              <a:t>Click to edit section sub-title</a:t>
            </a:r>
          </a:p>
        </p:txBody>
      </p:sp>
    </p:spTree>
    <p:extLst>
      <p:ext uri="{BB962C8B-B14F-4D97-AF65-F5344CB8AC3E}">
        <p14:creationId xmlns:p14="http://schemas.microsoft.com/office/powerpoint/2010/main" val="387383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8B47EF-2ACA-4A53-9CA3-46A7C8033480}"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763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8B47EF-2ACA-4A53-9CA3-46A7C8033480}" type="datetimeFigureOut">
              <a:rPr lang="en-US" smtClean="0"/>
              <a:t>8/31/2022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609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169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8/31/2022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011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98B47EF-2ACA-4A53-9CA3-46A7C8033480}"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113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8/31/2022</a:t>
            </a:fld>
            <a:endParaRPr lang="en-US" dirty="0"/>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1" name="Picture 1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373968573"/>
      </p:ext>
    </p:extLst>
  </p:cSld>
  <p:clrMap bg1="lt1" tx1="dk1" bg2="lt2" tx2="dk2" accent1="accent1" accent2="accent2" accent3="accent3" accent4="accent4" accent5="accent5" accent6="accent6" hlink="hlink" folHlink="folHlink"/>
  <p:sldLayoutIdLst>
    <p:sldLayoutId id="2147483752" r:id="rId1"/>
    <p:sldLayoutId id="2147483745" r:id="rId2"/>
    <p:sldLayoutId id="2147483746" r:id="rId3"/>
    <p:sldLayoutId id="2147483734" r:id="rId4"/>
    <p:sldLayoutId id="2147483736" r:id="rId5"/>
    <p:sldLayoutId id="2147483738" r:id="rId6"/>
    <p:sldLayoutId id="2147483753" r:id="rId7"/>
    <p:sldLayoutId id="2147483739" r:id="rId8"/>
    <p:sldLayoutId id="2147483754" r:id="rId9"/>
    <p:sldLayoutId id="2147483755" r:id="rId10"/>
    <p:sldLayoutId id="2147483740" r:id="rId11"/>
    <p:sldLayoutId id="2147483741" r:id="rId12"/>
    <p:sldLayoutId id="2147483747" r:id="rId13"/>
  </p:sldLayoutIdLst>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8/31/2022</a:t>
            </a:fld>
            <a:endParaRPr lang="en-US" dirty="0"/>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dirty="0"/>
          </a:p>
        </p:txBody>
      </p:sp>
      <p:pic>
        <p:nvPicPr>
          <p:cNvPr id="11" name="Picture 10"/>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9618288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8/31/2022</a:t>
            </a:fld>
            <a:endParaRPr lang="en-US" dirty="0"/>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9" name="Oval 8"/>
          <p:cNvSpPr/>
          <p:nvPr userDrawn="1"/>
        </p:nvSpPr>
        <p:spPr bwMode="gray">
          <a:xfrm>
            <a:off x="11680382" y="6363350"/>
            <a:ext cx="348347" cy="3558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solidFill>
                  <a:schemeClr val="tx2">
                    <a:lumMod val="20000"/>
                    <a:lumOff val="80000"/>
                  </a:schemeClr>
                </a:solidFill>
              </a:rPr>
              <a:pPr/>
              <a:t>‹#›</a:t>
            </a:fld>
            <a:endParaRPr lang="en-US" dirty="0">
              <a:solidFill>
                <a:schemeClr val="tx2">
                  <a:lumMod val="20000"/>
                  <a:lumOff val="80000"/>
                </a:schemeClr>
              </a:solidFill>
            </a:endParaRPr>
          </a:p>
        </p:txBody>
      </p:sp>
      <p:pic>
        <p:nvPicPr>
          <p:cNvPr id="11" name="Picture 10"/>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417211764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l" defTabSz="914400" rtl="0" eaLnBrk="1" latinLnBrk="0" hangingPunct="1">
        <a:lnSpc>
          <a:spcPct val="75000"/>
        </a:lnSpc>
        <a:spcBef>
          <a:spcPct val="0"/>
        </a:spcBef>
        <a:buNone/>
        <a:defRPr sz="4400" kern="1200" cap="all"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notesSlide" Target="../notesSlides/notesSlide2.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South Carolina</a:t>
            </a:r>
            <a:br>
              <a:rPr lang="en-US" dirty="0"/>
            </a:br>
            <a:r>
              <a:rPr lang="en-US" dirty="0"/>
              <a:t>legislator briefing</a:t>
            </a:r>
          </a:p>
        </p:txBody>
      </p:sp>
      <p:sp>
        <p:nvSpPr>
          <p:cNvPr id="7" name="Subtitle 6"/>
          <p:cNvSpPr>
            <a:spLocks noGrp="1"/>
          </p:cNvSpPr>
          <p:nvPr>
            <p:ph type="subTitle" idx="1"/>
          </p:nvPr>
        </p:nvSpPr>
        <p:spPr>
          <a:xfrm>
            <a:off x="1064405" y="4102442"/>
            <a:ext cx="8357891" cy="1757251"/>
          </a:xfrm>
        </p:spPr>
        <p:txBody>
          <a:bodyPr>
            <a:normAutofit fontScale="92500" lnSpcReduction="20000"/>
          </a:bodyPr>
          <a:lstStyle/>
          <a:p>
            <a:r>
              <a:rPr lang="en-US" dirty="0"/>
              <a:t>Bruce </a:t>
            </a:r>
            <a:r>
              <a:rPr lang="en-US" dirty="0" err="1"/>
              <a:t>rew</a:t>
            </a:r>
            <a:r>
              <a:rPr lang="en-US" dirty="0"/>
              <a:t>, PE</a:t>
            </a:r>
          </a:p>
          <a:p>
            <a:r>
              <a:rPr lang="en-US" dirty="0"/>
              <a:t>Senior Vice president of Operations</a:t>
            </a:r>
          </a:p>
          <a:p>
            <a:r>
              <a:rPr lang="en-US" dirty="0"/>
              <a:t>August 30, 2022</a:t>
            </a:r>
          </a:p>
        </p:txBody>
      </p:sp>
    </p:spTree>
    <p:extLst>
      <p:ext uri="{BB962C8B-B14F-4D97-AF65-F5344CB8AC3E}">
        <p14:creationId xmlns:p14="http://schemas.microsoft.com/office/powerpoint/2010/main" val="315908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10" y="315315"/>
            <a:ext cx="10942151" cy="939566"/>
          </a:xfrm>
        </p:spPr>
        <p:txBody>
          <a:bodyPr/>
          <a:lstStyle/>
          <a:p>
            <a:r>
              <a:rPr lang="en-US" dirty="0"/>
              <a:t>Market Options</a:t>
            </a:r>
          </a:p>
        </p:txBody>
      </p:sp>
      <p:sp>
        <p:nvSpPr>
          <p:cNvPr id="63" name="TextBox 62"/>
          <p:cNvSpPr txBox="1"/>
          <p:nvPr/>
        </p:nvSpPr>
        <p:spPr>
          <a:xfrm>
            <a:off x="9148370" y="1368211"/>
            <a:ext cx="180975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FF0000"/>
                </a:solidFill>
              </a:rPr>
              <a:t>SPP RTO</a:t>
            </a:r>
          </a:p>
        </p:txBody>
      </p:sp>
      <p:sp>
        <p:nvSpPr>
          <p:cNvPr id="65" name="TextBox 64"/>
          <p:cNvSpPr txBox="1"/>
          <p:nvPr/>
        </p:nvSpPr>
        <p:spPr>
          <a:xfrm>
            <a:off x="4917907" y="969941"/>
            <a:ext cx="25146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t>SPP’s West option:</a:t>
            </a:r>
          </a:p>
          <a:p>
            <a:pPr algn="ctr"/>
            <a:r>
              <a:rPr lang="en-US" sz="2400" b="1" dirty="0">
                <a:solidFill>
                  <a:schemeClr val="accent2"/>
                </a:solidFill>
              </a:rPr>
              <a:t>SPP MARKETS+</a:t>
            </a:r>
          </a:p>
        </p:txBody>
      </p:sp>
      <p:sp>
        <p:nvSpPr>
          <p:cNvPr id="28" name="Rounded Rectangle 27"/>
          <p:cNvSpPr/>
          <p:nvPr/>
        </p:nvSpPr>
        <p:spPr>
          <a:xfrm>
            <a:off x="990600" y="2173510"/>
            <a:ext cx="2666999" cy="444173"/>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i="1">
                <a:solidFill>
                  <a:schemeClr val="bg2">
                    <a:lumMod val="75000"/>
                  </a:schemeClr>
                </a:solidFill>
              </a:rPr>
              <a:t>Transmission Planning</a:t>
            </a:r>
          </a:p>
        </p:txBody>
      </p:sp>
      <p:sp>
        <p:nvSpPr>
          <p:cNvPr id="31" name="Rounded Rectangle 30"/>
          <p:cNvSpPr/>
          <p:nvPr/>
        </p:nvSpPr>
        <p:spPr>
          <a:xfrm>
            <a:off x="990599" y="3756316"/>
            <a:ext cx="2667000" cy="458864"/>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i="1" dirty="0">
                <a:solidFill>
                  <a:schemeClr val="bg1">
                    <a:lumMod val="65000"/>
                  </a:schemeClr>
                </a:solidFill>
              </a:rPr>
              <a:t>Resource Adequacy</a:t>
            </a:r>
          </a:p>
        </p:txBody>
      </p:sp>
      <p:sp>
        <p:nvSpPr>
          <p:cNvPr id="32" name="Rounded Rectangle 31"/>
          <p:cNvSpPr/>
          <p:nvPr/>
        </p:nvSpPr>
        <p:spPr>
          <a:xfrm>
            <a:off x="999488" y="5393723"/>
            <a:ext cx="2667000" cy="444173"/>
          </a:xfrm>
          <a:prstGeom prst="round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dirty="0">
                <a:solidFill>
                  <a:schemeClr val="tx1"/>
                </a:solidFill>
              </a:rPr>
              <a:t>CAISO: EIM</a:t>
            </a:r>
          </a:p>
        </p:txBody>
      </p:sp>
      <p:sp>
        <p:nvSpPr>
          <p:cNvPr id="34" name="Rounded Rectangle 33"/>
          <p:cNvSpPr/>
          <p:nvPr/>
        </p:nvSpPr>
        <p:spPr>
          <a:xfrm>
            <a:off x="990600" y="2696770"/>
            <a:ext cx="2666999" cy="444173"/>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i="1">
                <a:solidFill>
                  <a:schemeClr val="bg2">
                    <a:lumMod val="75000"/>
                  </a:schemeClr>
                </a:solidFill>
              </a:rPr>
              <a:t>BAA Consolidation</a:t>
            </a:r>
          </a:p>
        </p:txBody>
      </p:sp>
      <p:sp>
        <p:nvSpPr>
          <p:cNvPr id="35" name="Rounded Rectangle 34"/>
          <p:cNvSpPr/>
          <p:nvPr/>
        </p:nvSpPr>
        <p:spPr>
          <a:xfrm>
            <a:off x="990599" y="3230170"/>
            <a:ext cx="2667000" cy="444173"/>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i="1">
                <a:solidFill>
                  <a:schemeClr val="bg2">
                    <a:lumMod val="75000"/>
                  </a:schemeClr>
                </a:solidFill>
              </a:rPr>
              <a:t>Transmission Service Provider</a:t>
            </a:r>
          </a:p>
        </p:txBody>
      </p:sp>
      <p:sp>
        <p:nvSpPr>
          <p:cNvPr id="36" name="TextBox 35"/>
          <p:cNvSpPr txBox="1"/>
          <p:nvPr/>
        </p:nvSpPr>
        <p:spPr>
          <a:xfrm>
            <a:off x="1137556" y="1346925"/>
            <a:ext cx="241662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t>Real-Time Markets:</a:t>
            </a:r>
          </a:p>
        </p:txBody>
      </p:sp>
      <p:sp>
        <p:nvSpPr>
          <p:cNvPr id="37" name="Rounded Rectangle 36"/>
          <p:cNvSpPr/>
          <p:nvPr/>
        </p:nvSpPr>
        <p:spPr>
          <a:xfrm>
            <a:off x="8400457" y="1916870"/>
            <a:ext cx="2993176" cy="4110423"/>
          </a:xfrm>
          <a:prstGeom prst="roundRect">
            <a:avLst/>
          </a:prstGeom>
          <a:solidFill>
            <a:schemeClr val="accent3">
              <a:lumMod val="20000"/>
              <a:lumOff val="80000"/>
            </a:schemeClr>
          </a:solidFill>
          <a:ln w="2540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endParaRPr lang="en-US"/>
          </a:p>
        </p:txBody>
      </p:sp>
      <p:sp>
        <p:nvSpPr>
          <p:cNvPr id="38" name="Rounded Rectangle 37"/>
          <p:cNvSpPr/>
          <p:nvPr/>
        </p:nvSpPr>
        <p:spPr>
          <a:xfrm>
            <a:off x="8574233" y="2141093"/>
            <a:ext cx="2666999" cy="444173"/>
          </a:xfrm>
          <a:prstGeom prst="roundRect">
            <a:avLst/>
          </a:prstGeom>
          <a:solidFill>
            <a:schemeClr val="accent3">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dirty="0"/>
              <a:t>Transmission Planning</a:t>
            </a:r>
          </a:p>
        </p:txBody>
      </p:sp>
      <p:sp>
        <p:nvSpPr>
          <p:cNvPr id="39" name="Rounded Rectangle 38"/>
          <p:cNvSpPr/>
          <p:nvPr/>
        </p:nvSpPr>
        <p:spPr>
          <a:xfrm>
            <a:off x="8574232" y="3723058"/>
            <a:ext cx="2667000" cy="458864"/>
          </a:xfrm>
          <a:prstGeom prst="roundRect">
            <a:avLst/>
          </a:prstGeom>
          <a:solidFill>
            <a:schemeClr val="accent3">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dirty="0"/>
              <a:t>Resource Adequacy </a:t>
            </a:r>
          </a:p>
        </p:txBody>
      </p:sp>
      <p:sp>
        <p:nvSpPr>
          <p:cNvPr id="40" name="Rounded Rectangle 39"/>
          <p:cNvSpPr/>
          <p:nvPr/>
        </p:nvSpPr>
        <p:spPr>
          <a:xfrm>
            <a:off x="8574232" y="4762032"/>
            <a:ext cx="2667000" cy="444173"/>
          </a:xfrm>
          <a:prstGeom prst="roundRect">
            <a:avLst/>
          </a:prstGeom>
          <a:solidFill>
            <a:schemeClr val="accent3">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dirty="0"/>
              <a:t>Day-Ahead Market</a:t>
            </a:r>
          </a:p>
        </p:txBody>
      </p:sp>
      <p:sp>
        <p:nvSpPr>
          <p:cNvPr id="41" name="Rounded Rectangle 40"/>
          <p:cNvSpPr/>
          <p:nvPr/>
        </p:nvSpPr>
        <p:spPr>
          <a:xfrm>
            <a:off x="8574232" y="5287921"/>
            <a:ext cx="2667000" cy="444173"/>
          </a:xfrm>
          <a:prstGeom prst="roundRect">
            <a:avLst/>
          </a:prstGeom>
          <a:solidFill>
            <a:schemeClr val="accent3">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dirty="0"/>
              <a:t>Real-Time Market</a:t>
            </a:r>
          </a:p>
        </p:txBody>
      </p:sp>
      <p:sp>
        <p:nvSpPr>
          <p:cNvPr id="42" name="Rounded Rectangle 41"/>
          <p:cNvSpPr/>
          <p:nvPr/>
        </p:nvSpPr>
        <p:spPr>
          <a:xfrm>
            <a:off x="8574233" y="2687520"/>
            <a:ext cx="2666999" cy="444173"/>
          </a:xfrm>
          <a:prstGeom prst="roundRect">
            <a:avLst/>
          </a:prstGeom>
          <a:solidFill>
            <a:schemeClr val="accent3">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dirty="0"/>
              <a:t>BAA Consolidation</a:t>
            </a:r>
          </a:p>
        </p:txBody>
      </p:sp>
      <p:sp>
        <p:nvSpPr>
          <p:cNvPr id="43" name="Rounded Rectangle 42"/>
          <p:cNvSpPr/>
          <p:nvPr/>
        </p:nvSpPr>
        <p:spPr>
          <a:xfrm>
            <a:off x="8574232" y="3220920"/>
            <a:ext cx="2667000" cy="444173"/>
          </a:xfrm>
          <a:prstGeom prst="roundRect">
            <a:avLst/>
          </a:prstGeom>
          <a:solidFill>
            <a:schemeClr val="accent3">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dirty="0"/>
              <a:t>Transmission Service Provider</a:t>
            </a:r>
          </a:p>
        </p:txBody>
      </p:sp>
      <p:sp>
        <p:nvSpPr>
          <p:cNvPr id="45" name="Rounded Rectangle 44"/>
          <p:cNvSpPr/>
          <p:nvPr/>
        </p:nvSpPr>
        <p:spPr>
          <a:xfrm>
            <a:off x="8563545" y="4236143"/>
            <a:ext cx="2666999" cy="444173"/>
          </a:xfrm>
          <a:prstGeom prst="roundRect">
            <a:avLst/>
          </a:prstGeom>
          <a:solidFill>
            <a:schemeClr val="accent3">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dirty="0"/>
              <a:t>Reliability Coordinator</a:t>
            </a:r>
          </a:p>
        </p:txBody>
      </p:sp>
      <p:sp>
        <p:nvSpPr>
          <p:cNvPr id="46" name="Rounded Rectangle 45"/>
          <p:cNvSpPr/>
          <p:nvPr/>
        </p:nvSpPr>
        <p:spPr>
          <a:xfrm>
            <a:off x="4515913" y="4959720"/>
            <a:ext cx="3048000" cy="1335329"/>
          </a:xfrm>
          <a:prstGeom prst="roundRect">
            <a:avLst/>
          </a:prstGeom>
          <a:solidFill>
            <a:schemeClr val="accent2">
              <a:lumMod val="20000"/>
              <a:lumOff val="80000"/>
            </a:schemeClr>
          </a:solidFill>
          <a:ln w="254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endParaRPr lang="en-US"/>
          </a:p>
        </p:txBody>
      </p:sp>
      <p:sp>
        <p:nvSpPr>
          <p:cNvPr id="47" name="Rounded Rectangle 46"/>
          <p:cNvSpPr/>
          <p:nvPr/>
        </p:nvSpPr>
        <p:spPr>
          <a:xfrm>
            <a:off x="4765509" y="2164454"/>
            <a:ext cx="2666999" cy="444173"/>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i="1">
                <a:solidFill>
                  <a:schemeClr val="bg2">
                    <a:lumMod val="75000"/>
                  </a:schemeClr>
                </a:solidFill>
              </a:rPr>
              <a:t>Transmission Planning</a:t>
            </a:r>
          </a:p>
        </p:txBody>
      </p:sp>
      <p:sp>
        <p:nvSpPr>
          <p:cNvPr id="50" name="Rounded Rectangle 49"/>
          <p:cNvSpPr/>
          <p:nvPr/>
        </p:nvSpPr>
        <p:spPr>
          <a:xfrm>
            <a:off x="4765508" y="2719625"/>
            <a:ext cx="2666999" cy="444173"/>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i="1">
                <a:solidFill>
                  <a:schemeClr val="bg2">
                    <a:lumMod val="75000"/>
                  </a:schemeClr>
                </a:solidFill>
              </a:rPr>
              <a:t>BAA Consolidation</a:t>
            </a:r>
          </a:p>
        </p:txBody>
      </p:sp>
      <p:sp>
        <p:nvSpPr>
          <p:cNvPr id="51" name="Rounded Rectangle 50"/>
          <p:cNvSpPr/>
          <p:nvPr/>
        </p:nvSpPr>
        <p:spPr>
          <a:xfrm>
            <a:off x="4765506" y="3845137"/>
            <a:ext cx="2667000" cy="45886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a:t>Resource Adequacy </a:t>
            </a:r>
          </a:p>
        </p:txBody>
      </p:sp>
      <p:sp>
        <p:nvSpPr>
          <p:cNvPr id="62" name="Rounded Rectangle 61"/>
          <p:cNvSpPr/>
          <p:nvPr/>
        </p:nvSpPr>
        <p:spPr>
          <a:xfrm>
            <a:off x="4703825" y="5122529"/>
            <a:ext cx="2667000" cy="44417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a:t>Day-Ahead Market</a:t>
            </a:r>
          </a:p>
        </p:txBody>
      </p:sp>
      <p:sp>
        <p:nvSpPr>
          <p:cNvPr id="66" name="Rounded Rectangle 65"/>
          <p:cNvSpPr/>
          <p:nvPr/>
        </p:nvSpPr>
        <p:spPr>
          <a:xfrm>
            <a:off x="4703825" y="5699835"/>
            <a:ext cx="2667000" cy="44417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a:t>Real-Time Market</a:t>
            </a:r>
          </a:p>
        </p:txBody>
      </p:sp>
      <p:sp>
        <p:nvSpPr>
          <p:cNvPr id="67" name="Rounded Rectangle 66"/>
          <p:cNvSpPr/>
          <p:nvPr/>
        </p:nvSpPr>
        <p:spPr>
          <a:xfrm>
            <a:off x="4765508" y="3244281"/>
            <a:ext cx="2667000" cy="520373"/>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i="1">
                <a:solidFill>
                  <a:schemeClr val="bg2">
                    <a:lumMod val="75000"/>
                  </a:schemeClr>
                </a:solidFill>
              </a:rPr>
              <a:t>Transmission Service Provider</a:t>
            </a:r>
          </a:p>
        </p:txBody>
      </p:sp>
      <p:sp>
        <p:nvSpPr>
          <p:cNvPr id="68" name="Rounded Rectangle 67"/>
          <p:cNvSpPr/>
          <p:nvPr/>
        </p:nvSpPr>
        <p:spPr>
          <a:xfrm>
            <a:off x="4765507" y="4414158"/>
            <a:ext cx="2667000" cy="444173"/>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a:solidFill>
                  <a:schemeClr val="tx1">
                    <a:lumMod val="75000"/>
                    <a:lumOff val="25000"/>
                  </a:schemeClr>
                </a:solidFill>
              </a:rPr>
              <a:t>Reliability Coordinator</a:t>
            </a:r>
          </a:p>
        </p:txBody>
      </p:sp>
      <p:sp>
        <p:nvSpPr>
          <p:cNvPr id="30" name="Rounded Rectangle 29"/>
          <p:cNvSpPr/>
          <p:nvPr/>
        </p:nvSpPr>
        <p:spPr>
          <a:xfrm>
            <a:off x="990599" y="4821300"/>
            <a:ext cx="2667000" cy="444173"/>
          </a:xfrm>
          <a:prstGeom prst="round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dirty="0">
                <a:solidFill>
                  <a:schemeClr val="tx1"/>
                </a:solidFill>
              </a:rPr>
              <a:t>SPP: WEIS</a:t>
            </a:r>
          </a:p>
        </p:txBody>
      </p:sp>
      <p:sp>
        <p:nvSpPr>
          <p:cNvPr id="29" name="Rounded Rectangle 28"/>
          <p:cNvSpPr/>
          <p:nvPr/>
        </p:nvSpPr>
        <p:spPr>
          <a:xfrm>
            <a:off x="990599" y="4288808"/>
            <a:ext cx="2667000" cy="458864"/>
          </a:xfrm>
          <a:prstGeom prst="roundRect">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Segoe UI"/>
                <a:ea typeface="Arial" pitchFamily="34" charset="0"/>
                <a:cs typeface="Arial" pitchFamily="34" charset="0"/>
                <a:sym typeface="Wingdings"/>
              </a:defRPr>
            </a:lvl9pPr>
          </a:lstStyle>
          <a:p>
            <a:pPr algn="ctr"/>
            <a:r>
              <a:rPr lang="en-US" sz="1600" i="1" dirty="0">
                <a:solidFill>
                  <a:schemeClr val="bg1">
                    <a:lumMod val="65000"/>
                  </a:schemeClr>
                </a:solidFill>
              </a:rPr>
              <a:t>Reliability Coordinator</a:t>
            </a:r>
          </a:p>
        </p:txBody>
      </p:sp>
    </p:spTree>
    <p:extLst>
      <p:ext uri="{BB962C8B-B14F-4D97-AF65-F5344CB8AC3E}">
        <p14:creationId xmlns:p14="http://schemas.microsoft.com/office/powerpoint/2010/main" val="1370697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37" grpId="0" animBg="1"/>
      <p:bldP spid="38" grpId="0" animBg="1"/>
      <p:bldP spid="39" grpId="0" animBg="1"/>
      <p:bldP spid="40" grpId="0" animBg="1"/>
      <p:bldP spid="41" grpId="0" animBg="1"/>
      <p:bldP spid="42" grpId="0" animBg="1"/>
      <p:bldP spid="43" grpId="0" animBg="1"/>
      <p:bldP spid="45" grpId="0" animBg="1"/>
      <p:bldP spid="46" grpId="0" animBg="1"/>
      <p:bldP spid="47" grpId="0" animBg="1"/>
      <p:bldP spid="50" grpId="0" animBg="1"/>
      <p:bldP spid="51" grpId="0" animBg="1"/>
      <p:bldP spid="62" grpId="0" animBg="1"/>
      <p:bldP spid="66" grpId="0" animBg="1"/>
      <p:bldP spid="67"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4815"/>
            <a:ext cx="4572000" cy="6862815"/>
          </a:xfrm>
          <a:prstGeom prst="rect">
            <a:avLst/>
          </a:prstGeom>
        </p:spPr>
      </p:pic>
      <p:sp>
        <p:nvSpPr>
          <p:cNvPr id="5" name="Title 4"/>
          <p:cNvSpPr>
            <a:spLocks noGrp="1"/>
          </p:cNvSpPr>
          <p:nvPr>
            <p:ph type="title"/>
          </p:nvPr>
        </p:nvSpPr>
        <p:spPr>
          <a:xfrm>
            <a:off x="4865916" y="2613564"/>
            <a:ext cx="6986588" cy="939566"/>
          </a:xfrm>
        </p:spPr>
        <p:txBody>
          <a:bodyPr>
            <a:normAutofit fontScale="90000"/>
          </a:bodyPr>
          <a:lstStyle/>
          <a:p>
            <a:pPr algn="ctr"/>
            <a:r>
              <a:rPr lang="en-US" dirty="0"/>
              <a:t>What questions do you have? </a:t>
            </a:r>
          </a:p>
        </p:txBody>
      </p:sp>
      <p:sp>
        <p:nvSpPr>
          <p:cNvPr id="3" name="TextBox 2"/>
          <p:cNvSpPr txBox="1"/>
          <p:nvPr/>
        </p:nvSpPr>
        <p:spPr>
          <a:xfrm>
            <a:off x="4904015" y="4572000"/>
            <a:ext cx="51170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Segoe UI"/>
                <a:ea typeface="+mn-ea"/>
                <a:cs typeface="+mn-cs"/>
              </a:rPr>
              <a:t>Bruce Rew, PE</a:t>
            </a:r>
            <a:endParaRPr kumimoji="0" lang="en-US" sz="24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a:ea typeface="+mn-ea"/>
                <a:cs typeface="+mn-cs"/>
              </a:rPr>
              <a:t>Senior</a:t>
            </a:r>
            <a:r>
              <a:rPr kumimoji="0" lang="en-US" sz="2400" b="0" i="0" u="none" strike="noStrike" kern="1200" cap="none" spc="0" normalizeH="0" noProof="0" dirty="0">
                <a:ln>
                  <a:noFill/>
                </a:ln>
                <a:solidFill>
                  <a:prstClr val="white"/>
                </a:solidFill>
                <a:effectLst/>
                <a:uLnTx/>
                <a:uFillTx/>
                <a:latin typeface="Segoe UI"/>
                <a:ea typeface="+mn-ea"/>
                <a:cs typeface="+mn-cs"/>
              </a:rPr>
              <a:t> Vice President</a:t>
            </a:r>
            <a:r>
              <a:rPr lang="en-US" sz="2400" dirty="0">
                <a:solidFill>
                  <a:prstClr val="white"/>
                </a:solidFill>
                <a:latin typeface="Segoe UI"/>
              </a:rPr>
              <a:t>,</a:t>
            </a:r>
            <a:r>
              <a:rPr kumimoji="0" lang="en-US" sz="2400" b="0" i="0" u="none" strike="noStrike" kern="1200" cap="none" spc="0" normalizeH="0" baseline="0" noProof="0" dirty="0">
                <a:ln>
                  <a:noFill/>
                </a:ln>
                <a:solidFill>
                  <a:prstClr val="white"/>
                </a:solidFill>
                <a:effectLst/>
                <a:uLnTx/>
                <a:uFillTx/>
                <a:latin typeface="Segoe UI"/>
                <a:ea typeface="+mn-ea"/>
                <a:cs typeface="+mn-cs"/>
              </a:rPr>
              <a:t>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a:ea typeface="+mn-ea"/>
                <a:cs typeface="+mn-cs"/>
              </a:rPr>
              <a:t>BRew@spp.org</a:t>
            </a:r>
          </a:p>
        </p:txBody>
      </p:sp>
    </p:spTree>
    <p:extLst>
      <p:ext uri="{BB962C8B-B14F-4D97-AF65-F5344CB8AC3E}">
        <p14:creationId xmlns:p14="http://schemas.microsoft.com/office/powerpoint/2010/main" val="394431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a:t>Regional transmission organizations/</a:t>
            </a:r>
            <a:br>
              <a:rPr lang="en-US"/>
            </a:br>
            <a:r>
              <a:rPr lang="en-US"/>
              <a:t>Independent system operators</a:t>
            </a:r>
            <a:endParaRPr lang="en-US" dirty="0"/>
          </a:p>
        </p:txBody>
      </p:sp>
      <p:pic>
        <p:nvPicPr>
          <p:cNvPr id="30" name="Toda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5288" y="1040235"/>
            <a:ext cx="8816742" cy="6059259"/>
          </a:xfrm>
          <a:prstGeom prst="rect">
            <a:avLst/>
          </a:prstGeom>
        </p:spPr>
      </p:pic>
    </p:spTree>
    <p:custDataLst>
      <p:tags r:id="rId1"/>
    </p:custDataLst>
    <p:extLst>
      <p:ext uri="{BB962C8B-B14F-4D97-AF65-F5344CB8AC3E}">
        <p14:creationId xmlns:p14="http://schemas.microsoft.com/office/powerpoint/2010/main" val="2969698827"/>
      </p:ext>
    </p:extLst>
  </p:cSld>
  <p:clrMapOvr>
    <a:masterClrMapping/>
  </p:clrMapOvr>
  <mc:AlternateContent xmlns:mc="http://schemas.openxmlformats.org/markup-compatibility/2006" xmlns:p14="http://schemas.microsoft.com/office/powerpoint/2010/main">
    <mc:Choice Requires="p14">
      <p:transition p14:dur="0" advClick="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9183"/>
            <a:ext cx="12192000" cy="6887183"/>
          </a:xfrm>
          <a:prstGeom prst="rect">
            <a:avLst/>
          </a:prstGeom>
        </p:spPr>
      </p:pic>
      <p:sp>
        <p:nvSpPr>
          <p:cNvPr id="15" name="Rectangle 3"/>
          <p:cNvSpPr txBox="1">
            <a:spLocks noChangeArrowheads="1"/>
          </p:cNvSpPr>
          <p:nvPr/>
        </p:nvSpPr>
        <p:spPr bwMode="auto">
          <a:xfrm>
            <a:off x="927100" y="608479"/>
            <a:ext cx="10372993" cy="6122521"/>
          </a:xfrm>
          <a:prstGeom prst="roundRect">
            <a:avLst/>
          </a:prstGeom>
          <a:solidFill>
            <a:srgbClr val="44575F">
              <a:alpha val="82000"/>
            </a:srgbClr>
          </a:solidFill>
        </p:spPr>
        <p:txBody>
          <a:bodyPr vert="horz" wrap="square" lIns="91440" tIns="45720" rIns="91440" bIns="45720" numCol="1" rtlCol="0" anchor="t" anchorCtr="0" compatLnSpc="1">
            <a:prstTxWarp prst="textNoShape">
              <a:avLst/>
            </a:prstTxWarp>
            <a:normAutofit/>
          </a:bodyPr>
          <a:lstStyle>
            <a:defPPr>
              <a:defRPr lang="en-US"/>
            </a:defPPr>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endParaRPr lang="en-US" altLang="en-US" sz="2000" i="1">
              <a:solidFill>
                <a:schemeClr val="bg1"/>
              </a:solidFill>
            </a:endParaRPr>
          </a:p>
        </p:txBody>
      </p:sp>
      <p:sp>
        <p:nvSpPr>
          <p:cNvPr id="8" name="Rectangle 2"/>
          <p:cNvSpPr txBox="1">
            <a:spLocks noChangeArrowheads="1"/>
          </p:cNvSpPr>
          <p:nvPr/>
        </p:nvSpPr>
        <p:spPr bwMode="auto">
          <a:xfrm>
            <a:off x="6852408" y="962421"/>
            <a:ext cx="4176486" cy="939566"/>
          </a:xfrm>
          <a:prstGeom prst="rect">
            <a:avLst/>
          </a:prstGeom>
          <a:ln>
            <a:miter lim="800000"/>
          </a:ln>
        </p:spPr>
        <p:txBody>
          <a:bodyPr vert="horz" wrap="square" lIns="91440" tIns="45720" rIns="91440" bIns="45720" numCol="1" rtlCol="0" anchor="t" compatLnSpc="1">
            <a:prstTxWarp prst="textNoShape">
              <a:avLst/>
            </a:prstTxWarp>
            <a:noAutofit/>
          </a:bodyPr>
          <a:lst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defRPr/>
            </a:pPr>
            <a:r>
              <a:rPr lang="en-US" sz="4000" dirty="0" err="1">
                <a:solidFill>
                  <a:schemeClr val="bg1"/>
                </a:solidFill>
              </a:rPr>
              <a:t>Spp</a:t>
            </a:r>
            <a:r>
              <a:rPr lang="en-US" sz="4000" dirty="0">
                <a:solidFill>
                  <a:schemeClr val="bg1"/>
                </a:solidFill>
              </a:rPr>
              <a:t> does not</a:t>
            </a:r>
          </a:p>
        </p:txBody>
      </p:sp>
      <p:sp>
        <p:nvSpPr>
          <p:cNvPr id="27650" name="Rectangle 2"/>
          <p:cNvSpPr>
            <a:spLocks noGrp="1" noChangeArrowheads="1"/>
          </p:cNvSpPr>
          <p:nvPr>
            <p:ph type="title"/>
          </p:nvPr>
        </p:nvSpPr>
        <p:spPr bwMode="auto">
          <a:xfrm>
            <a:off x="1628569" y="951386"/>
            <a:ext cx="10942151" cy="939566"/>
          </a:xfrm>
          <a:ln>
            <a:miter lim="800000"/>
          </a:ln>
        </p:spPr>
        <p:txBody>
          <a:bodyPr vert="horz" wrap="square" lIns="91440" tIns="45720" rIns="91440" bIns="45720" numCol="1" rtlCol="0" anchor="t" compatLnSpc="1">
            <a:prstTxWarp prst="textNoShape">
              <a:avLst/>
            </a:prstTxWarp>
            <a:noAutofit/>
          </a:bodyPr>
          <a:lstStyle/>
          <a:p>
            <a:pPr eaLnBrk="1" hangingPunct="1">
              <a:defRPr/>
            </a:pPr>
            <a:r>
              <a:rPr lang="en-US" sz="4000" dirty="0">
                <a:solidFill>
                  <a:schemeClr val="bg1"/>
                </a:solidFill>
              </a:rPr>
              <a:t>WHO IS SPP?</a:t>
            </a:r>
          </a:p>
        </p:txBody>
      </p:sp>
      <p:graphicFrame>
        <p:nvGraphicFramePr>
          <p:cNvPr id="2" name="Diagram 1"/>
          <p:cNvGraphicFramePr/>
          <p:nvPr>
            <p:extLst>
              <p:ext uri="{D42A27DB-BD31-4B8C-83A1-F6EECF244321}">
                <p14:modId xmlns:p14="http://schemas.microsoft.com/office/powerpoint/2010/main" val="3838243616"/>
              </p:ext>
            </p:extLst>
          </p:nvPr>
        </p:nvGraphicFramePr>
        <p:xfrm>
          <a:off x="1628569" y="1755250"/>
          <a:ext cx="4589059" cy="46722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p:cNvGraphicFramePr/>
          <p:nvPr>
            <p:extLst>
              <p:ext uri="{D42A27DB-BD31-4B8C-83A1-F6EECF244321}">
                <p14:modId xmlns:p14="http://schemas.microsoft.com/office/powerpoint/2010/main" val="1655489195"/>
              </p:ext>
            </p:extLst>
          </p:nvPr>
        </p:nvGraphicFramePr>
        <p:xfrm>
          <a:off x="6710366" y="1809850"/>
          <a:ext cx="3825789" cy="22512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extLst>
      <p:ext uri="{BB962C8B-B14F-4D97-AF65-F5344CB8AC3E}">
        <p14:creationId xmlns:p14="http://schemas.microsoft.com/office/powerpoint/2010/main" val="314247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8057"/>
            <a:ext cx="12267554" cy="6958916"/>
          </a:xfrm>
          <a:prstGeom prst="rect">
            <a:avLst/>
          </a:prstGeom>
        </p:spPr>
      </p:pic>
      <p:sp>
        <p:nvSpPr>
          <p:cNvPr id="6" name="Rectangle 3"/>
          <p:cNvSpPr txBox="1">
            <a:spLocks noChangeArrowheads="1"/>
          </p:cNvSpPr>
          <p:nvPr/>
        </p:nvSpPr>
        <p:spPr bwMode="auto">
          <a:xfrm>
            <a:off x="203200" y="387339"/>
            <a:ext cx="11671300" cy="6153161"/>
          </a:xfrm>
          <a:prstGeom prst="roundRect">
            <a:avLst/>
          </a:prstGeom>
          <a:solidFill>
            <a:srgbClr val="44575F">
              <a:alpha val="90000"/>
            </a:srgbClr>
          </a:solidFill>
        </p:spPr>
        <p:txBody>
          <a:bodyPr vert="horz" wrap="square" lIns="91440" tIns="45720" rIns="91440" bIns="45720" numCol="1" rtlCol="0" anchor="t" anchorCtr="0" compatLnSpc="1">
            <a:prstTxWarp prst="textNoShape">
              <a:avLst/>
            </a:prstTxWarp>
            <a:normAutofit/>
          </a:bodyPr>
          <a:lstStyle>
            <a:defPPr>
              <a:defRPr lang="en-US"/>
            </a:defPPr>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None/>
            </a:pPr>
            <a:endParaRPr lang="en-US" altLang="en-US" sz="2000" i="1">
              <a:solidFill>
                <a:schemeClr val="bg1"/>
              </a:solidFill>
            </a:endParaRPr>
          </a:p>
        </p:txBody>
      </p:sp>
      <p:sp>
        <p:nvSpPr>
          <p:cNvPr id="3" name="Content Placeholder 2"/>
          <p:cNvSpPr>
            <a:spLocks noGrp="1"/>
          </p:cNvSpPr>
          <p:nvPr>
            <p:ph idx="1"/>
          </p:nvPr>
        </p:nvSpPr>
        <p:spPr>
          <a:xfrm>
            <a:off x="718590" y="1183396"/>
            <a:ext cx="11372193" cy="4840127"/>
          </a:xfrm>
        </p:spPr>
        <p:txBody>
          <a:bodyPr numCol="2">
            <a:noAutofit/>
          </a:bodyPr>
          <a:lstStyle/>
          <a:p>
            <a:pPr marL="0" indent="0">
              <a:buNone/>
            </a:pPr>
            <a:r>
              <a:rPr lang="en-US" sz="2000" b="1" dirty="0">
                <a:solidFill>
                  <a:schemeClr val="bg1"/>
                </a:solidFill>
              </a:rPr>
              <a:t>1941	Formed to support war effort</a:t>
            </a:r>
            <a:endParaRPr lang="en-US" sz="2000" dirty="0">
              <a:solidFill>
                <a:schemeClr val="bg1"/>
              </a:solidFill>
            </a:endParaRPr>
          </a:p>
          <a:p>
            <a:pPr marL="0" indent="0">
              <a:buNone/>
            </a:pPr>
            <a:r>
              <a:rPr lang="en-US" sz="2000" b="1" dirty="0">
                <a:solidFill>
                  <a:schemeClr val="bg1"/>
                </a:solidFill>
              </a:rPr>
              <a:t>1968</a:t>
            </a:r>
            <a:r>
              <a:rPr lang="en-US" sz="2000" dirty="0">
                <a:solidFill>
                  <a:schemeClr val="bg1"/>
                </a:solidFill>
              </a:rPr>
              <a:t>	</a:t>
            </a:r>
            <a:r>
              <a:rPr lang="en-US" sz="2000" b="1" dirty="0">
                <a:solidFill>
                  <a:schemeClr val="bg1"/>
                </a:solidFill>
              </a:rPr>
              <a:t>NERC Regional Council</a:t>
            </a:r>
          </a:p>
          <a:p>
            <a:pPr marL="0" indent="0">
              <a:buNone/>
            </a:pPr>
            <a:r>
              <a:rPr lang="en-US" sz="2000" b="1" dirty="0">
                <a:solidFill>
                  <a:schemeClr val="bg1"/>
                </a:solidFill>
              </a:rPr>
              <a:t>1980  	Telecommunications network </a:t>
            </a:r>
          </a:p>
          <a:p>
            <a:pPr marL="0" indent="0">
              <a:buNone/>
            </a:pPr>
            <a:r>
              <a:rPr lang="en-US" sz="2000" b="1" dirty="0">
                <a:solidFill>
                  <a:schemeClr val="bg1"/>
                </a:solidFill>
              </a:rPr>
              <a:t>1991  	</a:t>
            </a:r>
            <a:r>
              <a:rPr lang="en-US" sz="2000" b="1" dirty="0">
                <a:solidFill>
                  <a:schemeClr val="accent1">
                    <a:lumMod val="40000"/>
                    <a:lumOff val="60000"/>
                  </a:schemeClr>
                </a:solidFill>
              </a:rPr>
              <a:t>Reserve sharing </a:t>
            </a:r>
          </a:p>
          <a:p>
            <a:pPr marL="0" indent="0">
              <a:buNone/>
            </a:pPr>
            <a:r>
              <a:rPr lang="en-US" sz="2000" b="1" dirty="0">
                <a:solidFill>
                  <a:schemeClr val="bg1"/>
                </a:solidFill>
              </a:rPr>
              <a:t>1994 	Nonprofit status</a:t>
            </a:r>
          </a:p>
          <a:p>
            <a:pPr marL="0" indent="0">
              <a:buNone/>
            </a:pPr>
            <a:r>
              <a:rPr lang="en-US" sz="2000" b="1" dirty="0">
                <a:solidFill>
                  <a:schemeClr val="bg1"/>
                </a:solidFill>
              </a:rPr>
              <a:t>1997	Reliability coordination</a:t>
            </a:r>
          </a:p>
          <a:p>
            <a:pPr marL="0" indent="0">
              <a:buNone/>
            </a:pPr>
            <a:r>
              <a:rPr lang="en-US" sz="2000" b="1" dirty="0">
                <a:solidFill>
                  <a:schemeClr val="bg1"/>
                </a:solidFill>
              </a:rPr>
              <a:t>1998 	</a:t>
            </a:r>
            <a:r>
              <a:rPr lang="en-US" sz="2000" b="1" dirty="0">
                <a:solidFill>
                  <a:schemeClr val="accent1">
                    <a:lumMod val="40000"/>
                    <a:lumOff val="60000"/>
                  </a:schemeClr>
                </a:solidFill>
              </a:rPr>
              <a:t>Tariff administration</a:t>
            </a:r>
          </a:p>
          <a:p>
            <a:pPr marL="0" indent="0">
              <a:buNone/>
            </a:pPr>
            <a:r>
              <a:rPr lang="en-US" sz="2000" b="1" dirty="0">
                <a:solidFill>
                  <a:schemeClr val="bg1"/>
                </a:solidFill>
              </a:rPr>
              <a:t>2004	RTO status</a:t>
            </a:r>
          </a:p>
          <a:p>
            <a:pPr marL="0" indent="0">
              <a:buNone/>
            </a:pPr>
            <a:r>
              <a:rPr lang="en-US" sz="2000" b="1" dirty="0">
                <a:solidFill>
                  <a:schemeClr val="bg1"/>
                </a:solidFill>
              </a:rPr>
              <a:t>2007	</a:t>
            </a:r>
            <a:r>
              <a:rPr lang="en-US" sz="2000" b="1" dirty="0">
                <a:solidFill>
                  <a:schemeClr val="accent1">
                    <a:lumMod val="40000"/>
                    <a:lumOff val="60000"/>
                  </a:schemeClr>
                </a:solidFill>
              </a:rPr>
              <a:t>EIS market</a:t>
            </a:r>
          </a:p>
          <a:p>
            <a:pPr marL="0" indent="0">
              <a:buNone/>
            </a:pPr>
            <a:endParaRPr lang="en-US" sz="2000" b="1" dirty="0">
              <a:solidFill>
                <a:schemeClr val="bg1"/>
              </a:solidFill>
            </a:endParaRPr>
          </a:p>
          <a:p>
            <a:pPr marL="0" indent="0">
              <a:buNone/>
            </a:pPr>
            <a:r>
              <a:rPr lang="en-US" sz="2000" b="1" dirty="0">
                <a:solidFill>
                  <a:schemeClr val="bg1"/>
                </a:solidFill>
              </a:rPr>
              <a:t>2009	Nebraska joins</a:t>
            </a:r>
          </a:p>
          <a:p>
            <a:pPr marL="0" indent="0">
              <a:buNone/>
            </a:pPr>
            <a:r>
              <a:rPr lang="en-US" sz="2000" b="1" dirty="0">
                <a:solidFill>
                  <a:schemeClr val="bg1"/>
                </a:solidFill>
              </a:rPr>
              <a:t>2010</a:t>
            </a:r>
            <a:r>
              <a:rPr lang="en-US" sz="2000" b="1" dirty="0"/>
              <a:t>	</a:t>
            </a:r>
            <a:r>
              <a:rPr lang="en-US" sz="2000" b="1" dirty="0">
                <a:solidFill>
                  <a:schemeClr val="bg1"/>
                </a:solidFill>
              </a:rPr>
              <a:t>Regional cost allocation</a:t>
            </a:r>
          </a:p>
          <a:p>
            <a:pPr marL="0" indent="0">
              <a:buNone/>
            </a:pPr>
            <a:r>
              <a:rPr lang="en-US" sz="2000" b="1" dirty="0">
                <a:solidFill>
                  <a:schemeClr val="bg1"/>
                </a:solidFill>
              </a:rPr>
              <a:t>2010 	Integrated Transmission Planning </a:t>
            </a:r>
          </a:p>
          <a:p>
            <a:pPr marL="0" indent="0">
              <a:buNone/>
            </a:pPr>
            <a:r>
              <a:rPr lang="en-US" sz="2000" b="1" dirty="0">
                <a:solidFill>
                  <a:schemeClr val="bg1"/>
                </a:solidFill>
              </a:rPr>
              <a:t>2013	Regional Balancing Authority</a:t>
            </a:r>
          </a:p>
          <a:p>
            <a:pPr marL="0" indent="0">
              <a:buNone/>
            </a:pPr>
            <a:r>
              <a:rPr lang="en-US" sz="2000" b="1" dirty="0">
                <a:solidFill>
                  <a:schemeClr val="bg1"/>
                </a:solidFill>
              </a:rPr>
              <a:t>2014	</a:t>
            </a:r>
            <a:r>
              <a:rPr lang="en-US" sz="2000" b="1" dirty="0">
                <a:solidFill>
                  <a:schemeClr val="accent1">
                    <a:lumMod val="40000"/>
                    <a:lumOff val="60000"/>
                  </a:schemeClr>
                </a:solidFill>
              </a:rPr>
              <a:t>Integrated Marketplace</a:t>
            </a:r>
          </a:p>
          <a:p>
            <a:pPr marL="0" indent="0">
              <a:buNone/>
            </a:pPr>
            <a:r>
              <a:rPr lang="en-US" sz="2000" b="1" dirty="0">
                <a:solidFill>
                  <a:schemeClr val="bg1"/>
                </a:solidFill>
              </a:rPr>
              <a:t>2015	Integrated System joins</a:t>
            </a:r>
          </a:p>
          <a:p>
            <a:pPr marL="0" indent="0">
              <a:buNone/>
            </a:pPr>
            <a:r>
              <a:rPr lang="en-US" sz="2000" b="1" dirty="0">
                <a:solidFill>
                  <a:schemeClr val="bg1"/>
                </a:solidFill>
              </a:rPr>
              <a:t>2019	</a:t>
            </a:r>
            <a:r>
              <a:rPr lang="en-US" sz="2000" b="1" dirty="0">
                <a:solidFill>
                  <a:schemeClr val="accent1">
                    <a:lumMod val="40000"/>
                    <a:lumOff val="60000"/>
                  </a:schemeClr>
                </a:solidFill>
              </a:rPr>
              <a:t>Western Reliability coordination </a:t>
            </a:r>
          </a:p>
          <a:p>
            <a:pPr marL="0" indent="0">
              <a:buNone/>
            </a:pPr>
            <a:r>
              <a:rPr lang="en-US" sz="2000" b="1" dirty="0">
                <a:solidFill>
                  <a:schemeClr val="bg1"/>
                </a:solidFill>
              </a:rPr>
              <a:t>2020	Resource adequacy-NW Power Pool</a:t>
            </a:r>
          </a:p>
          <a:p>
            <a:pPr marL="0" indent="0">
              <a:buNone/>
            </a:pPr>
            <a:r>
              <a:rPr lang="en-US" sz="2000" b="1" dirty="0">
                <a:solidFill>
                  <a:schemeClr val="bg1"/>
                </a:solidFill>
              </a:rPr>
              <a:t>2021	Western EIS market</a:t>
            </a:r>
          </a:p>
          <a:p>
            <a:pPr marL="0" indent="0">
              <a:buNone/>
            </a:pPr>
            <a:endParaRPr lang="en-US" sz="2000" b="1" dirty="0">
              <a:solidFill>
                <a:schemeClr val="bg1"/>
              </a:solidFill>
            </a:endParaRPr>
          </a:p>
        </p:txBody>
      </p:sp>
      <p:sp>
        <p:nvSpPr>
          <p:cNvPr id="2" name="Title 1"/>
          <p:cNvSpPr>
            <a:spLocks noGrp="1"/>
          </p:cNvSpPr>
          <p:nvPr>
            <p:ph type="title"/>
          </p:nvPr>
        </p:nvSpPr>
        <p:spPr>
          <a:xfrm>
            <a:off x="1" y="387339"/>
            <a:ext cx="12267553" cy="939566"/>
          </a:xfrm>
        </p:spPr>
        <p:txBody>
          <a:bodyPr/>
          <a:lstStyle/>
          <a:p>
            <a:pPr algn="ctr"/>
            <a:r>
              <a:rPr lang="en-US" dirty="0">
                <a:solidFill>
                  <a:schemeClr val="bg1"/>
                </a:solidFill>
              </a:rPr>
              <a:t>81 years of milestones</a:t>
            </a:r>
          </a:p>
        </p:txBody>
      </p:sp>
    </p:spTree>
    <p:extLst>
      <p:ext uri="{BB962C8B-B14F-4D97-AF65-F5344CB8AC3E}">
        <p14:creationId xmlns:p14="http://schemas.microsoft.com/office/powerpoint/2010/main" val="30315959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p:cNvSpPr>
            <a:spLocks noGrp="1"/>
          </p:cNvSpPr>
          <p:nvPr>
            <p:ph type="sldNum" sz="quarter" idx="4294967295"/>
          </p:nvPr>
        </p:nvSpPr>
        <p:spPr bwMode="auto">
          <a:xfrm>
            <a:off x="9312165" y="5792762"/>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Arial" pitchFamily="34" charset="0"/>
                <a:ea typeface="+mn-ea"/>
                <a:cs typeface="+mn-cs"/>
              </a:defRPr>
            </a:lvl1pPr>
            <a:lvl2pPr marL="742950" indent="-285750" algn="l" defTabSz="914400" rtl="0" eaLnBrk="1" latinLnBrk="0" hangingPunct="1">
              <a:defRPr sz="1800" kern="1200">
                <a:solidFill>
                  <a:schemeClr val="tx1"/>
                </a:solidFill>
                <a:latin typeface="Arial" pitchFamily="34" charset="0"/>
                <a:ea typeface="+mn-ea"/>
                <a:cs typeface="+mn-cs"/>
              </a:defRPr>
            </a:lvl2pPr>
            <a:lvl3pPr marL="1143000" indent="-228600" algn="l" defTabSz="914400" rtl="0" eaLnBrk="1" latinLnBrk="0" hangingPunct="1">
              <a:defRPr sz="1800" kern="1200">
                <a:solidFill>
                  <a:schemeClr val="tx1"/>
                </a:solidFill>
                <a:latin typeface="Arial" pitchFamily="34" charset="0"/>
                <a:ea typeface="+mn-ea"/>
                <a:cs typeface="+mn-cs"/>
              </a:defRPr>
            </a:lvl3pPr>
            <a:lvl4pPr marL="1600200" indent="-228600" algn="l" defTabSz="914400" rtl="0" eaLnBrk="1" latinLnBrk="0" hangingPunct="1">
              <a:defRPr sz="1800" kern="1200">
                <a:solidFill>
                  <a:schemeClr val="tx1"/>
                </a:solidFill>
                <a:latin typeface="Arial" pitchFamily="34" charset="0"/>
                <a:ea typeface="+mn-ea"/>
                <a:cs typeface="+mn-cs"/>
              </a:defRPr>
            </a:lvl4pPr>
            <a:lvl5pPr marL="2057400" indent="-228600" algn="l" defTabSz="914400" rtl="0" eaLnBrk="1" latinLnBrk="0" hangingPunct="1">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E97FE777-9861-40D6-888D-909EA1D47C5D}" type="slidenum">
              <a:rPr kumimoji="0" lang="en-US" altLang="en-US" sz="1050" b="0" i="0" u="none" strike="noStrike" kern="1200" cap="none" spc="0" normalizeH="0" baseline="0" noProof="0">
                <a:ln>
                  <a:noFill/>
                </a:ln>
                <a:solidFill>
                  <a:srgbClr val="898989"/>
                </a:solidFill>
                <a:effectLst/>
                <a:uLnTx/>
                <a:uFillTx/>
                <a:latin typeface="Calibri" panose="020F0502020204030204" pitchFamily="34" charset="0"/>
                <a:ea typeface="+mn-ea"/>
                <a:cs typeface="Arial" pitchFamily="34" charset="0"/>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en-US" altLang="en-US" sz="1050" b="0" i="0" u="none" strike="noStrike" kern="1200" cap="none" spc="0" normalizeH="0" baseline="0" noProof="0">
              <a:ln>
                <a:noFill/>
              </a:ln>
              <a:solidFill>
                <a:srgbClr val="898989"/>
              </a:solidFill>
              <a:effectLst/>
              <a:uLnTx/>
              <a:uFillTx/>
              <a:latin typeface="Calibri" panose="020F0502020204030204" pitchFamily="34" charset="0"/>
              <a:ea typeface="+mn-ea"/>
              <a:cs typeface="Arial" pitchFamily="34" charset="0"/>
            </a:endParaRPr>
          </a:p>
        </p:txBody>
      </p:sp>
      <p:sp>
        <p:nvSpPr>
          <p:cNvPr id="140292" name="Rectangle 6"/>
          <p:cNvSpPr>
            <a:spLocks noChangeArrowheads="1"/>
          </p:cNvSpPr>
          <p:nvPr/>
        </p:nvSpPr>
        <p:spPr bwMode="auto">
          <a:xfrm>
            <a:off x="2911365" y="1106462"/>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marL="231775" indent="-231775" algn="l" defTabSz="914400" rtl="0" eaLnBrk="1" latinLnBrk="0" hangingPunct="1">
              <a:defRPr sz="1800" kern="1200">
                <a:solidFill>
                  <a:schemeClr val="tx1"/>
                </a:solidFill>
                <a:latin typeface="Arial" pitchFamily="34" charset="0"/>
                <a:ea typeface="+mn-ea"/>
                <a:cs typeface="+mn-cs"/>
              </a:defRPr>
            </a:lvl1pPr>
            <a:lvl2pPr marL="742950" indent="-285750" algn="l" defTabSz="914400" rtl="0" eaLnBrk="1" latinLnBrk="0" hangingPunct="1">
              <a:defRPr sz="1800" kern="1200">
                <a:solidFill>
                  <a:schemeClr val="tx1"/>
                </a:solidFill>
                <a:latin typeface="Arial" pitchFamily="34" charset="0"/>
                <a:ea typeface="+mn-ea"/>
                <a:cs typeface="+mn-cs"/>
              </a:defRPr>
            </a:lvl2pPr>
            <a:lvl3pPr marL="1143000" indent="-228600" algn="l" defTabSz="914400" rtl="0" eaLnBrk="1" latinLnBrk="0" hangingPunct="1">
              <a:defRPr sz="1800" kern="1200">
                <a:solidFill>
                  <a:schemeClr val="tx1"/>
                </a:solidFill>
                <a:latin typeface="Arial" pitchFamily="34" charset="0"/>
                <a:ea typeface="+mn-ea"/>
                <a:cs typeface="+mn-cs"/>
              </a:defRPr>
            </a:lvl3pPr>
            <a:lvl4pPr marL="1600200" indent="-228600" algn="l" defTabSz="914400" rtl="0" eaLnBrk="1" latinLnBrk="0" hangingPunct="1">
              <a:defRPr sz="1800" kern="1200">
                <a:solidFill>
                  <a:schemeClr val="tx1"/>
                </a:solidFill>
                <a:latin typeface="Arial" pitchFamily="34" charset="0"/>
                <a:ea typeface="+mn-ea"/>
                <a:cs typeface="+mn-cs"/>
              </a:defRPr>
            </a:lvl4pPr>
            <a:lvl5pPr marL="2057400" indent="-228600" algn="l" defTabSz="914400" rtl="0" eaLnBrk="1" latinLnBrk="0" hangingPunct="1">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231775" marR="0" lvl="0" indent="-231775" algn="l" defTabSz="914400" rtl="0" eaLnBrk="1" fontAlgn="auto"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itchFamily="34" charset="0"/>
            </a:endParaRPr>
          </a:p>
        </p:txBody>
      </p:sp>
      <p:sp>
        <p:nvSpPr>
          <p:cNvPr id="140293" name="Rectangle 9"/>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defPPr>
              <a:defRPr lang="en-US"/>
            </a:defPPr>
            <a:lvl1pPr marL="0" algn="l" defTabSz="914400" rtl="0" eaLnBrk="1" latinLnBrk="0" hangingPunct="1">
              <a:defRPr sz="1800" kern="1200">
                <a:solidFill>
                  <a:schemeClr val="tx1"/>
                </a:solidFill>
                <a:latin typeface="Arial" pitchFamily="34" charset="0"/>
                <a:ea typeface="+mn-ea"/>
                <a:cs typeface="+mn-cs"/>
              </a:defRPr>
            </a:lvl1pPr>
            <a:lvl2pPr marL="742950" indent="-285750" algn="l" defTabSz="914400" rtl="0" eaLnBrk="1" latinLnBrk="0" hangingPunct="1">
              <a:defRPr sz="1800" kern="1200">
                <a:solidFill>
                  <a:schemeClr val="tx1"/>
                </a:solidFill>
                <a:latin typeface="Arial" pitchFamily="34" charset="0"/>
                <a:ea typeface="+mn-ea"/>
                <a:cs typeface="+mn-cs"/>
              </a:defRPr>
            </a:lvl2pPr>
            <a:lvl3pPr marL="1143000" indent="-228600" algn="l" defTabSz="914400" rtl="0" eaLnBrk="1" latinLnBrk="0" hangingPunct="1">
              <a:defRPr sz="1800" kern="1200">
                <a:solidFill>
                  <a:schemeClr val="tx1"/>
                </a:solidFill>
                <a:latin typeface="Arial" pitchFamily="34" charset="0"/>
                <a:ea typeface="+mn-ea"/>
                <a:cs typeface="+mn-cs"/>
              </a:defRPr>
            </a:lvl3pPr>
            <a:lvl4pPr marL="1600200" indent="-228600" algn="l" defTabSz="914400" rtl="0" eaLnBrk="1" latinLnBrk="0" hangingPunct="1">
              <a:defRPr sz="1800" kern="1200">
                <a:solidFill>
                  <a:schemeClr val="tx1"/>
                </a:solidFill>
                <a:latin typeface="Arial" pitchFamily="34" charset="0"/>
                <a:ea typeface="+mn-ea"/>
                <a:cs typeface="+mn-cs"/>
              </a:defRPr>
            </a:lvl4pPr>
            <a:lvl5pPr marL="2057400" indent="-228600" algn="l" defTabSz="914400" rtl="0" eaLnBrk="1" latinLnBrk="0" hangingPunct="1">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itchFamily="34" charset="0"/>
            </a:endParaRPr>
          </a:p>
        </p:txBody>
      </p:sp>
      <p:grpSp>
        <p:nvGrpSpPr>
          <p:cNvPr id="6" name="Group 5"/>
          <p:cNvGrpSpPr/>
          <p:nvPr/>
        </p:nvGrpSpPr>
        <p:grpSpPr>
          <a:xfrm>
            <a:off x="264073" y="1124179"/>
            <a:ext cx="11437012" cy="5630140"/>
            <a:chOff x="920547" y="1687880"/>
            <a:chExt cx="9379778" cy="5084976"/>
          </a:xfrm>
        </p:grpSpPr>
        <p:sp>
          <p:nvSpPr>
            <p:cNvPr id="7" name="Freeform 6"/>
            <p:cNvSpPr/>
            <p:nvPr/>
          </p:nvSpPr>
          <p:spPr>
            <a:xfrm>
              <a:off x="920547" y="1703883"/>
              <a:ext cx="4791528" cy="542674"/>
            </a:xfrm>
            <a:custGeom>
              <a:avLst/>
              <a:gdLst>
                <a:gd name="connsiteX0" fmla="*/ 0 w 7753870"/>
                <a:gd name="connsiteY0" fmla="*/ 126128 h 1261281"/>
                <a:gd name="connsiteX1" fmla="*/ 126128 w 7753870"/>
                <a:gd name="connsiteY1" fmla="*/ 0 h 1261281"/>
                <a:gd name="connsiteX2" fmla="*/ 7627742 w 7753870"/>
                <a:gd name="connsiteY2" fmla="*/ 0 h 1261281"/>
                <a:gd name="connsiteX3" fmla="*/ 7753870 w 7753870"/>
                <a:gd name="connsiteY3" fmla="*/ 126128 h 1261281"/>
                <a:gd name="connsiteX4" fmla="*/ 7753870 w 7753870"/>
                <a:gd name="connsiteY4" fmla="*/ 1135153 h 1261281"/>
                <a:gd name="connsiteX5" fmla="*/ 7627742 w 7753870"/>
                <a:gd name="connsiteY5" fmla="*/ 1261281 h 1261281"/>
                <a:gd name="connsiteX6" fmla="*/ 126128 w 7753870"/>
                <a:gd name="connsiteY6" fmla="*/ 1261281 h 1261281"/>
                <a:gd name="connsiteX7" fmla="*/ 0 w 7753870"/>
                <a:gd name="connsiteY7" fmla="*/ 1135153 h 1261281"/>
                <a:gd name="connsiteX8" fmla="*/ 0 w 7753870"/>
                <a:gd name="connsiteY8" fmla="*/ 126128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3870" h="1261281">
                  <a:moveTo>
                    <a:pt x="0" y="126128"/>
                  </a:moveTo>
                  <a:cubicBezTo>
                    <a:pt x="0" y="56469"/>
                    <a:pt x="56469" y="0"/>
                    <a:pt x="126128" y="0"/>
                  </a:cubicBezTo>
                  <a:lnTo>
                    <a:pt x="7627742" y="0"/>
                  </a:lnTo>
                  <a:cubicBezTo>
                    <a:pt x="7697401" y="0"/>
                    <a:pt x="7753870" y="56469"/>
                    <a:pt x="7753870" y="126128"/>
                  </a:cubicBezTo>
                  <a:lnTo>
                    <a:pt x="7753870" y="1135153"/>
                  </a:lnTo>
                  <a:cubicBezTo>
                    <a:pt x="7753870" y="1204812"/>
                    <a:pt x="7697401" y="1261281"/>
                    <a:pt x="7627742" y="1261281"/>
                  </a:cubicBezTo>
                  <a:lnTo>
                    <a:pt x="126128" y="1261281"/>
                  </a:lnTo>
                  <a:cubicBezTo>
                    <a:pt x="56469" y="1261281"/>
                    <a:pt x="0" y="1204812"/>
                    <a:pt x="0" y="1135153"/>
                  </a:cubicBezTo>
                  <a:lnTo>
                    <a:pt x="0" y="1261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522" tIns="105522" rIns="105522" bIns="105522" numCol="1" spcCol="1270" anchor="ctr" anchorCtr="0">
              <a:noAutofit/>
            </a:bodyPr>
            <a:lstStyle/>
            <a:p>
              <a:pPr lvl="0" algn="ctr" defTabSz="800100" rtl="0">
                <a:lnSpc>
                  <a:spcPct val="90000"/>
                </a:lnSpc>
                <a:spcBef>
                  <a:spcPct val="0"/>
                </a:spcBef>
                <a:spcAft>
                  <a:spcPct val="35000"/>
                </a:spcAft>
              </a:pPr>
              <a:r>
                <a:rPr lang="en-US" sz="2200" kern="1200" dirty="0">
                  <a:latin typeface="+mj-lt"/>
                </a:rPr>
                <a:t>Board of Directors/Members Committee</a:t>
              </a:r>
            </a:p>
          </p:txBody>
        </p:sp>
        <p:sp>
          <p:nvSpPr>
            <p:cNvPr id="9" name="Freeform 8"/>
            <p:cNvSpPr/>
            <p:nvPr/>
          </p:nvSpPr>
          <p:spPr>
            <a:xfrm>
              <a:off x="920547" y="2474941"/>
              <a:ext cx="1033298" cy="653799"/>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400" kern="1200" dirty="0"/>
                <a:t>Staff</a:t>
              </a:r>
              <a:endParaRPr lang="en-US" sz="2200" kern="1200" dirty="0"/>
            </a:p>
          </p:txBody>
        </p:sp>
        <p:sp>
          <p:nvSpPr>
            <p:cNvPr id="10" name="Freeform 9"/>
            <p:cNvSpPr/>
            <p:nvPr/>
          </p:nvSpPr>
          <p:spPr>
            <a:xfrm>
              <a:off x="2102344" y="4062313"/>
              <a:ext cx="1443794" cy="576630"/>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kern="1200" dirty="0"/>
                <a:t>Corporate Governance</a:t>
              </a:r>
            </a:p>
          </p:txBody>
        </p:sp>
        <p:sp>
          <p:nvSpPr>
            <p:cNvPr id="11" name="Freeform 10"/>
            <p:cNvSpPr/>
            <p:nvPr/>
          </p:nvSpPr>
          <p:spPr>
            <a:xfrm>
              <a:off x="2102344" y="4761157"/>
              <a:ext cx="1443794" cy="312514"/>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kern="1200" dirty="0"/>
                <a:t>Finance</a:t>
              </a:r>
            </a:p>
          </p:txBody>
        </p:sp>
        <p:sp>
          <p:nvSpPr>
            <p:cNvPr id="12" name="Freeform 11"/>
            <p:cNvSpPr/>
            <p:nvPr/>
          </p:nvSpPr>
          <p:spPr>
            <a:xfrm>
              <a:off x="2102344" y="5161807"/>
              <a:ext cx="1443794" cy="528887"/>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kern="1200" dirty="0"/>
                <a:t>Human Resources</a:t>
              </a:r>
            </a:p>
          </p:txBody>
        </p:sp>
        <p:sp>
          <p:nvSpPr>
            <p:cNvPr id="13" name="Freeform 12"/>
            <p:cNvSpPr/>
            <p:nvPr/>
          </p:nvSpPr>
          <p:spPr>
            <a:xfrm>
              <a:off x="2102344" y="6247648"/>
              <a:ext cx="1443794" cy="525208"/>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kern="1200" dirty="0"/>
                <a:t>Strategic Planning</a:t>
              </a:r>
            </a:p>
          </p:txBody>
        </p:sp>
        <p:sp>
          <p:nvSpPr>
            <p:cNvPr id="14" name="Freeform 13"/>
            <p:cNvSpPr/>
            <p:nvPr/>
          </p:nvSpPr>
          <p:spPr>
            <a:xfrm>
              <a:off x="2102344" y="5808691"/>
              <a:ext cx="1443794" cy="318663"/>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kern="1200" dirty="0"/>
                <a:t>Oversight</a:t>
              </a:r>
            </a:p>
          </p:txBody>
        </p:sp>
        <p:sp>
          <p:nvSpPr>
            <p:cNvPr id="15" name="Freeform 14"/>
            <p:cNvSpPr/>
            <p:nvPr/>
          </p:nvSpPr>
          <p:spPr>
            <a:xfrm>
              <a:off x="2102344" y="3180132"/>
              <a:ext cx="1489262" cy="784736"/>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kern="1200" dirty="0"/>
                <a:t>Markets &amp; Operations Policy</a:t>
              </a:r>
            </a:p>
          </p:txBody>
        </p:sp>
        <p:sp>
          <p:nvSpPr>
            <p:cNvPr id="16" name="Freeform 15"/>
            <p:cNvSpPr/>
            <p:nvPr/>
          </p:nvSpPr>
          <p:spPr>
            <a:xfrm>
              <a:off x="3762773" y="3353417"/>
              <a:ext cx="1338199" cy="586424"/>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kern="1200" dirty="0"/>
                <a:t>Working Groups</a:t>
              </a:r>
            </a:p>
          </p:txBody>
        </p:sp>
        <p:sp>
          <p:nvSpPr>
            <p:cNvPr id="17" name="Freeform 16"/>
            <p:cNvSpPr/>
            <p:nvPr/>
          </p:nvSpPr>
          <p:spPr>
            <a:xfrm>
              <a:off x="5775053" y="1687880"/>
              <a:ext cx="2916724" cy="574680"/>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200" kern="1200" dirty="0">
                  <a:latin typeface="+mj-lt"/>
                </a:rPr>
                <a:t>Regional State Committee</a:t>
              </a:r>
            </a:p>
          </p:txBody>
        </p:sp>
        <p:sp>
          <p:nvSpPr>
            <p:cNvPr id="18" name="Freeform 17"/>
            <p:cNvSpPr/>
            <p:nvPr/>
          </p:nvSpPr>
          <p:spPr>
            <a:xfrm>
              <a:off x="6482119" y="2486756"/>
              <a:ext cx="1537070" cy="932159"/>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kern="1200" dirty="0"/>
                <a:t>Cost Allocation Working Group</a:t>
              </a:r>
            </a:p>
          </p:txBody>
        </p:sp>
        <p:sp>
          <p:nvSpPr>
            <p:cNvPr id="19" name="Freeform 18"/>
            <p:cNvSpPr/>
            <p:nvPr/>
          </p:nvSpPr>
          <p:spPr>
            <a:xfrm>
              <a:off x="8754755" y="1687880"/>
              <a:ext cx="1545570" cy="574679"/>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200" kern="1200" dirty="0">
                  <a:latin typeface="+mj-lt"/>
                </a:rPr>
                <a:t>Membership</a:t>
              </a:r>
            </a:p>
          </p:txBody>
        </p:sp>
      </p:grpSp>
      <p:sp>
        <p:nvSpPr>
          <p:cNvPr id="24" name="Freeform 23"/>
          <p:cNvSpPr/>
          <p:nvPr/>
        </p:nvSpPr>
        <p:spPr>
          <a:xfrm>
            <a:off x="1705069" y="1995622"/>
            <a:ext cx="1815897" cy="723893"/>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400" dirty="0"/>
              <a:t>Committees</a:t>
            </a:r>
            <a:endParaRPr lang="en-US" sz="2200" kern="1200" dirty="0"/>
          </a:p>
        </p:txBody>
      </p:sp>
      <p:sp>
        <p:nvSpPr>
          <p:cNvPr id="20" name="Title 19"/>
          <p:cNvSpPr>
            <a:spLocks noGrp="1"/>
          </p:cNvSpPr>
          <p:nvPr>
            <p:ph type="title"/>
          </p:nvPr>
        </p:nvSpPr>
        <p:spPr>
          <a:xfrm>
            <a:off x="264073" y="504113"/>
            <a:ext cx="10942151" cy="486739"/>
          </a:xfrm>
        </p:spPr>
        <p:txBody>
          <a:bodyPr/>
          <a:lstStyle/>
          <a:p>
            <a:r>
              <a:rPr lang="en-US" dirty="0"/>
              <a:t>Collaborative stakeholder process</a:t>
            </a:r>
          </a:p>
        </p:txBody>
      </p:sp>
      <p:sp>
        <p:nvSpPr>
          <p:cNvPr id="26" name="Freeform 25"/>
          <p:cNvSpPr/>
          <p:nvPr/>
        </p:nvSpPr>
        <p:spPr>
          <a:xfrm>
            <a:off x="3738910" y="5036940"/>
            <a:ext cx="1632140" cy="622140"/>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kern="1200" dirty="0"/>
              <a:t>Advisory Forums</a:t>
            </a:r>
          </a:p>
        </p:txBody>
      </p:sp>
      <p:sp>
        <p:nvSpPr>
          <p:cNvPr id="27" name="Freeform 26"/>
          <p:cNvSpPr/>
          <p:nvPr/>
        </p:nvSpPr>
        <p:spPr>
          <a:xfrm>
            <a:off x="3738910" y="3924389"/>
            <a:ext cx="1632140" cy="528315"/>
          </a:xfrm>
          <a:custGeom>
            <a:avLst/>
            <a:gdLst>
              <a:gd name="connsiteX0" fmla="*/ 0 w 1033298"/>
              <a:gd name="connsiteY0" fmla="*/ 103330 h 1261281"/>
              <a:gd name="connsiteX1" fmla="*/ 103330 w 1033298"/>
              <a:gd name="connsiteY1" fmla="*/ 0 h 1261281"/>
              <a:gd name="connsiteX2" fmla="*/ 929968 w 1033298"/>
              <a:gd name="connsiteY2" fmla="*/ 0 h 1261281"/>
              <a:gd name="connsiteX3" fmla="*/ 1033298 w 1033298"/>
              <a:gd name="connsiteY3" fmla="*/ 103330 h 1261281"/>
              <a:gd name="connsiteX4" fmla="*/ 1033298 w 1033298"/>
              <a:gd name="connsiteY4" fmla="*/ 1157951 h 1261281"/>
              <a:gd name="connsiteX5" fmla="*/ 929968 w 1033298"/>
              <a:gd name="connsiteY5" fmla="*/ 1261281 h 1261281"/>
              <a:gd name="connsiteX6" fmla="*/ 103330 w 1033298"/>
              <a:gd name="connsiteY6" fmla="*/ 1261281 h 1261281"/>
              <a:gd name="connsiteX7" fmla="*/ 0 w 1033298"/>
              <a:gd name="connsiteY7" fmla="*/ 1157951 h 1261281"/>
              <a:gd name="connsiteX8" fmla="*/ 0 w 1033298"/>
              <a:gd name="connsiteY8" fmla="*/ 103330 h 12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298" h="1261281">
                <a:moveTo>
                  <a:pt x="0" y="103330"/>
                </a:moveTo>
                <a:cubicBezTo>
                  <a:pt x="0" y="46262"/>
                  <a:pt x="46262" y="0"/>
                  <a:pt x="103330" y="0"/>
                </a:cubicBezTo>
                <a:lnTo>
                  <a:pt x="929968" y="0"/>
                </a:lnTo>
                <a:cubicBezTo>
                  <a:pt x="987036" y="0"/>
                  <a:pt x="1033298" y="46262"/>
                  <a:pt x="1033298" y="103330"/>
                </a:cubicBezTo>
                <a:lnTo>
                  <a:pt x="1033298" y="1157951"/>
                </a:lnTo>
                <a:cubicBezTo>
                  <a:pt x="1033298" y="1215019"/>
                  <a:pt x="987036" y="1261281"/>
                  <a:pt x="929968" y="1261281"/>
                </a:cubicBezTo>
                <a:lnTo>
                  <a:pt x="103330" y="1261281"/>
                </a:lnTo>
                <a:cubicBezTo>
                  <a:pt x="46262" y="1261281"/>
                  <a:pt x="0" y="1215019"/>
                  <a:pt x="0" y="1157951"/>
                </a:cubicBezTo>
                <a:lnTo>
                  <a:pt x="0" y="103330"/>
                </a:lnTo>
                <a:close/>
              </a:path>
            </a:pathLst>
          </a:custGeom>
          <a:solidFill>
            <a:schemeClr val="accent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5984" tIns="75984" rIns="75984" bIns="75984" numCol="1" spcCol="1270" anchor="ctr" anchorCtr="0">
            <a:noAutofit/>
          </a:bodyPr>
          <a:lstStyle/>
          <a:p>
            <a:pPr lvl="0" algn="ctr" defTabSz="533400" rtl="0">
              <a:lnSpc>
                <a:spcPct val="90000"/>
              </a:lnSpc>
              <a:spcBef>
                <a:spcPct val="0"/>
              </a:spcBef>
              <a:spcAft>
                <a:spcPct val="35000"/>
              </a:spcAft>
            </a:pPr>
            <a:r>
              <a:rPr lang="en-US" sz="2000" dirty="0"/>
              <a:t>User Groups</a:t>
            </a:r>
            <a:endParaRPr lang="en-US" sz="2000" kern="1200" dirty="0"/>
          </a:p>
        </p:txBody>
      </p:sp>
      <p:sp>
        <p:nvSpPr>
          <p:cNvPr id="23" name="Down Arrow 22"/>
          <p:cNvSpPr/>
          <p:nvPr/>
        </p:nvSpPr>
        <p:spPr>
          <a:xfrm>
            <a:off x="725214" y="1742753"/>
            <a:ext cx="241738" cy="26595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2371279" y="1746919"/>
            <a:ext cx="241738" cy="26595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7840651" y="1719675"/>
            <a:ext cx="241738" cy="26595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339517" y="3160497"/>
            <a:ext cx="399393" cy="20130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674258" y="5609108"/>
            <a:ext cx="1796540" cy="461665"/>
          </a:xfrm>
          <a:prstGeom prst="rect">
            <a:avLst/>
          </a:prstGeom>
          <a:noFill/>
        </p:spPr>
        <p:txBody>
          <a:bodyPr wrap="square" rtlCol="0">
            <a:spAutoFit/>
          </a:bodyPr>
          <a:lstStyle/>
          <a:p>
            <a:pPr algn="ctr"/>
            <a:r>
              <a:rPr lang="en-US" sz="1200" i="1" dirty="0"/>
              <a:t>Advises Board &amp; Committees as needed</a:t>
            </a:r>
          </a:p>
        </p:txBody>
      </p:sp>
      <p:sp>
        <p:nvSpPr>
          <p:cNvPr id="37" name="TextBox 36"/>
          <p:cNvSpPr txBox="1"/>
          <p:nvPr/>
        </p:nvSpPr>
        <p:spPr>
          <a:xfrm>
            <a:off x="3629925" y="4386010"/>
            <a:ext cx="1905525" cy="276999"/>
          </a:xfrm>
          <a:prstGeom prst="rect">
            <a:avLst/>
          </a:prstGeom>
          <a:noFill/>
        </p:spPr>
        <p:txBody>
          <a:bodyPr wrap="square" rtlCol="0">
            <a:spAutoFit/>
          </a:bodyPr>
          <a:lstStyle/>
          <a:p>
            <a:r>
              <a:rPr lang="en-US" sz="1200" i="1" dirty="0"/>
              <a:t>Open stakeholder forums</a:t>
            </a:r>
          </a:p>
        </p:txBody>
      </p:sp>
      <p:sp>
        <p:nvSpPr>
          <p:cNvPr id="34" name="Rounded Rectangular Callout 33"/>
          <p:cNvSpPr/>
          <p:nvPr/>
        </p:nvSpPr>
        <p:spPr>
          <a:xfrm>
            <a:off x="6999260" y="4102754"/>
            <a:ext cx="4625810" cy="1868372"/>
          </a:xfrm>
          <a:prstGeom prst="wedgeRoundRectCallout">
            <a:avLst>
              <a:gd name="adj1" fmla="val -47777"/>
              <a:gd name="adj2" fmla="val -77010"/>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solidFill>
                <a:latin typeface="+mj-lt"/>
              </a:rPr>
              <a:t>500+ stakeholders drive decisions &amp; strategic direction</a:t>
            </a:r>
          </a:p>
          <a:p>
            <a:pPr algn="ctr"/>
            <a:endParaRPr lang="en-US" sz="1000" dirty="0">
              <a:solidFill>
                <a:schemeClr val="accent2"/>
              </a:solidFill>
              <a:latin typeface="+mj-lt"/>
            </a:endParaRPr>
          </a:p>
          <a:p>
            <a:pPr algn="ctr"/>
            <a:r>
              <a:rPr lang="en-US" altLang="en-US" sz="2400" dirty="0">
                <a:solidFill>
                  <a:schemeClr val="accent2"/>
                </a:solidFill>
                <a:latin typeface="+mj-lt"/>
                <a:ea typeface="ＭＳ Ｐゴシック" pitchFamily="34" charset="-128"/>
              </a:rPr>
              <a:t>Rosters represent member diversity</a:t>
            </a:r>
            <a:endParaRPr lang="en-US" sz="2400" dirty="0">
              <a:solidFill>
                <a:schemeClr val="accent2"/>
              </a:solidFill>
              <a:latin typeface="+mj-lt"/>
            </a:endParaRPr>
          </a:p>
        </p:txBody>
      </p:sp>
    </p:spTree>
    <p:custDataLst>
      <p:tags r:id="rId1"/>
    </p:custDataLst>
    <p:extLst>
      <p:ext uri="{BB962C8B-B14F-4D97-AF65-F5344CB8AC3E}">
        <p14:creationId xmlns:p14="http://schemas.microsoft.com/office/powerpoint/2010/main" val="221378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State Committee </a:t>
            </a:r>
          </a:p>
        </p:txBody>
      </p:sp>
      <p:sp>
        <p:nvSpPr>
          <p:cNvPr id="7" name="Rounded Rectangle 6"/>
          <p:cNvSpPr/>
          <p:nvPr/>
        </p:nvSpPr>
        <p:spPr>
          <a:xfrm>
            <a:off x="548741" y="1510017"/>
            <a:ext cx="6321959" cy="593911"/>
          </a:xfrm>
          <a:prstGeom prst="round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1381" tIns="131381" rIns="131381" bIns="131381" numCol="1" spcCol="1270" anchor="ctr" anchorCtr="0">
            <a:noAutofit/>
          </a:bodyPr>
          <a:lstStyle/>
          <a:p>
            <a:pPr lvl="0" algn="l" defTabSz="1244600" rtl="0">
              <a:lnSpc>
                <a:spcPct val="90000"/>
              </a:lnSpc>
              <a:spcBef>
                <a:spcPct val="0"/>
              </a:spcBef>
              <a:spcAft>
                <a:spcPct val="35000"/>
              </a:spcAft>
            </a:pPr>
            <a:r>
              <a:rPr lang="en-US" sz="2800" kern="1200" dirty="0"/>
              <a:t>Retail regulatory commissioners from:</a:t>
            </a:r>
          </a:p>
        </p:txBody>
      </p:sp>
      <p:graphicFrame>
        <p:nvGraphicFramePr>
          <p:cNvPr id="4" name="Table 3"/>
          <p:cNvGraphicFramePr>
            <a:graphicFrameLocks noGrp="1"/>
          </p:cNvGraphicFramePr>
          <p:nvPr>
            <p:extLst>
              <p:ext uri="{D42A27DB-BD31-4B8C-83A1-F6EECF244321}">
                <p14:modId xmlns:p14="http://schemas.microsoft.com/office/powerpoint/2010/main" val="3841213433"/>
              </p:ext>
            </p:extLst>
          </p:nvPr>
        </p:nvGraphicFramePr>
        <p:xfrm>
          <a:off x="1069188" y="2261929"/>
          <a:ext cx="5281064" cy="1678692"/>
        </p:xfrm>
        <a:graphic>
          <a:graphicData uri="http://schemas.openxmlformats.org/drawingml/2006/table">
            <a:tbl>
              <a:tblPr firstRow="1" bandRow="1">
                <a:tableStyleId>{2D5ABB26-0587-4C30-8999-92F81FD0307C}</a:tableStyleId>
              </a:tblPr>
              <a:tblGrid>
                <a:gridCol w="1810513">
                  <a:extLst>
                    <a:ext uri="{9D8B030D-6E8A-4147-A177-3AD203B41FA5}">
                      <a16:colId xmlns:a16="http://schemas.microsoft.com/office/drawing/2014/main" val="20000"/>
                    </a:ext>
                  </a:extLst>
                </a:gridCol>
                <a:gridCol w="1735074">
                  <a:extLst>
                    <a:ext uri="{9D8B030D-6E8A-4147-A177-3AD203B41FA5}">
                      <a16:colId xmlns:a16="http://schemas.microsoft.com/office/drawing/2014/main" val="20001"/>
                    </a:ext>
                  </a:extLst>
                </a:gridCol>
                <a:gridCol w="1735477">
                  <a:extLst>
                    <a:ext uri="{9D8B030D-6E8A-4147-A177-3AD203B41FA5}">
                      <a16:colId xmlns:a16="http://schemas.microsoft.com/office/drawing/2014/main" val="20002"/>
                    </a:ext>
                  </a:extLst>
                </a:gridCol>
              </a:tblGrid>
              <a:tr h="0">
                <a:tc>
                  <a:txBody>
                    <a:bodyPr/>
                    <a:lstStyle/>
                    <a:p>
                      <a:r>
                        <a:rPr lang="en-US" sz="2000" b="0" dirty="0">
                          <a:solidFill>
                            <a:schemeClr val="bg1"/>
                          </a:solidFill>
                        </a:rPr>
                        <a:t>Arkansas</a:t>
                      </a:r>
                    </a:p>
                  </a:txBody>
                  <a:tcPr marT="45738" marB="45738">
                    <a:solidFill>
                      <a:schemeClr val="accent3"/>
                    </a:solidFill>
                  </a:tcPr>
                </a:tc>
                <a:tc>
                  <a:txBody>
                    <a:bodyPr/>
                    <a:lstStyle/>
                    <a:p>
                      <a:r>
                        <a:rPr lang="en-US" sz="2000" b="0">
                          <a:solidFill>
                            <a:schemeClr val="bg1"/>
                          </a:solidFill>
                        </a:rPr>
                        <a:t>Missouri</a:t>
                      </a:r>
                    </a:p>
                  </a:txBody>
                  <a:tcPr marT="45738" marB="45738">
                    <a:solidFill>
                      <a:schemeClr val="accent3"/>
                    </a:solidFill>
                  </a:tcPr>
                </a:tc>
                <a:tc>
                  <a:txBody>
                    <a:bodyPr/>
                    <a:lstStyle/>
                    <a:p>
                      <a:r>
                        <a:rPr lang="en-US" sz="2000" b="0" dirty="0">
                          <a:solidFill>
                            <a:schemeClr val="bg1"/>
                          </a:solidFill>
                        </a:rPr>
                        <a:t>Oklahoma</a:t>
                      </a:r>
                    </a:p>
                  </a:txBody>
                  <a:tcPr marT="45738" marB="45738">
                    <a:solidFill>
                      <a:schemeClr val="accent3"/>
                    </a:solidFill>
                  </a:tcPr>
                </a:tc>
                <a:extLst>
                  <a:ext uri="{0D108BD9-81ED-4DB2-BD59-A6C34878D82A}">
                    <a16:rowId xmlns:a16="http://schemas.microsoft.com/office/drawing/2014/main" val="10000"/>
                  </a:ext>
                </a:extLst>
              </a:tr>
              <a:tr h="367272">
                <a:tc>
                  <a:txBody>
                    <a:bodyPr/>
                    <a:lstStyle/>
                    <a:p>
                      <a:r>
                        <a:rPr lang="en-US" sz="2000" b="0">
                          <a:solidFill>
                            <a:schemeClr val="bg1"/>
                          </a:solidFill>
                        </a:rPr>
                        <a:t>Iowa</a:t>
                      </a:r>
                    </a:p>
                  </a:txBody>
                  <a:tcPr marT="45738" marB="45738">
                    <a:solidFill>
                      <a:schemeClr val="accent3"/>
                    </a:solidFill>
                  </a:tcPr>
                </a:tc>
                <a:tc>
                  <a:txBody>
                    <a:bodyPr/>
                    <a:lstStyle/>
                    <a:p>
                      <a:r>
                        <a:rPr lang="en-US" sz="2000" b="0">
                          <a:solidFill>
                            <a:schemeClr val="bg1"/>
                          </a:solidFill>
                        </a:rPr>
                        <a:t>Nebraska</a:t>
                      </a:r>
                    </a:p>
                  </a:txBody>
                  <a:tcPr marT="45738" marB="45738">
                    <a:solidFill>
                      <a:schemeClr val="accent3"/>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b="0" dirty="0">
                          <a:solidFill>
                            <a:schemeClr val="bg1"/>
                          </a:solidFill>
                        </a:rPr>
                        <a:t>South</a:t>
                      </a:r>
                      <a:r>
                        <a:rPr lang="en-US" sz="2000" b="0" baseline="0" dirty="0">
                          <a:solidFill>
                            <a:schemeClr val="bg1"/>
                          </a:solidFill>
                        </a:rPr>
                        <a:t> Dakota</a:t>
                      </a:r>
                      <a:endParaRPr lang="en-US" sz="2000" b="0" dirty="0">
                        <a:solidFill>
                          <a:schemeClr val="bg1"/>
                        </a:solidFill>
                      </a:endParaRPr>
                    </a:p>
                  </a:txBody>
                  <a:tcPr marT="45738" marB="45738">
                    <a:solidFill>
                      <a:schemeClr val="accent3"/>
                    </a:solidFill>
                  </a:tcPr>
                </a:tc>
                <a:extLst>
                  <a:ext uri="{0D108BD9-81ED-4DB2-BD59-A6C34878D82A}">
                    <a16:rowId xmlns:a16="http://schemas.microsoft.com/office/drawing/2014/main" val="10001"/>
                  </a:ext>
                </a:extLst>
              </a:tr>
              <a:tr h="367272">
                <a:tc>
                  <a:txBody>
                    <a:bodyPr/>
                    <a:lstStyle/>
                    <a:p>
                      <a:r>
                        <a:rPr lang="en-US" sz="2000" b="0">
                          <a:solidFill>
                            <a:schemeClr val="bg1"/>
                          </a:solidFill>
                        </a:rPr>
                        <a:t>Kansas</a:t>
                      </a:r>
                    </a:p>
                  </a:txBody>
                  <a:tcPr marT="45738" marB="45738">
                    <a:solidFill>
                      <a:schemeClr val="accent3"/>
                    </a:solidFill>
                  </a:tcPr>
                </a:tc>
                <a:tc>
                  <a:txBody>
                    <a:bodyPr/>
                    <a:lstStyle/>
                    <a:p>
                      <a:r>
                        <a:rPr lang="en-US" sz="2000" b="0">
                          <a:solidFill>
                            <a:schemeClr val="bg1"/>
                          </a:solidFill>
                        </a:rPr>
                        <a:t>New Mexico</a:t>
                      </a:r>
                    </a:p>
                  </a:txBody>
                  <a:tcPr marT="45738" marB="45738">
                    <a:solidFill>
                      <a:schemeClr val="accent3"/>
                    </a:solidFill>
                  </a:tcPr>
                </a:tc>
                <a:tc>
                  <a:txBody>
                    <a:bodyPr/>
                    <a:lstStyle/>
                    <a:p>
                      <a:r>
                        <a:rPr lang="en-US" sz="2000" b="0">
                          <a:solidFill>
                            <a:schemeClr val="bg1"/>
                          </a:solidFill>
                        </a:rPr>
                        <a:t>Texas</a:t>
                      </a:r>
                    </a:p>
                  </a:txBody>
                  <a:tcPr marT="45738" marB="45738">
                    <a:solidFill>
                      <a:schemeClr val="accent3"/>
                    </a:solidFill>
                  </a:tcPr>
                </a:tc>
                <a:extLst>
                  <a:ext uri="{0D108BD9-81ED-4DB2-BD59-A6C34878D82A}">
                    <a16:rowId xmlns:a16="http://schemas.microsoft.com/office/drawing/2014/main" val="10002"/>
                  </a:ext>
                </a:extLst>
              </a:tr>
              <a:tr h="489864">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2000" b="0" dirty="0">
                          <a:solidFill>
                            <a:schemeClr val="bg1"/>
                          </a:solidFill>
                        </a:rPr>
                        <a:t>Louisiana</a:t>
                      </a:r>
                    </a:p>
                  </a:txBody>
                  <a:tcPr marT="45738" marB="45738">
                    <a:solidFill>
                      <a:schemeClr val="accent3"/>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2000" b="0" dirty="0">
                          <a:solidFill>
                            <a:schemeClr val="bg1"/>
                          </a:solidFill>
                        </a:rPr>
                        <a:t>North Dakota</a:t>
                      </a:r>
                    </a:p>
                  </a:txBody>
                  <a:tcPr marT="45738" marB="45738">
                    <a:solidFill>
                      <a:schemeClr val="accent3"/>
                    </a:solidFill>
                  </a:tcPr>
                </a:tc>
                <a:tc>
                  <a:txBody>
                    <a:bodyPr/>
                    <a:lstStyle/>
                    <a:p>
                      <a:endParaRPr lang="en-US" sz="2000" b="0" dirty="0">
                        <a:solidFill>
                          <a:schemeClr val="bg1"/>
                        </a:solidFill>
                      </a:endParaRPr>
                    </a:p>
                  </a:txBody>
                  <a:tcPr marT="45738" marB="45738">
                    <a:solidFill>
                      <a:schemeClr val="accent3"/>
                    </a:solidFill>
                  </a:tcPr>
                </a:tc>
                <a:extLst>
                  <a:ext uri="{0D108BD9-81ED-4DB2-BD59-A6C34878D82A}">
                    <a16:rowId xmlns:a16="http://schemas.microsoft.com/office/drawing/2014/main" val="10003"/>
                  </a:ext>
                </a:extLst>
              </a:tr>
            </a:tbl>
          </a:graphicData>
        </a:graphic>
      </p:graphicFrame>
      <p:graphicFrame>
        <p:nvGraphicFramePr>
          <p:cNvPr id="8" name="Diagram 7"/>
          <p:cNvGraphicFramePr/>
          <p:nvPr>
            <p:extLst>
              <p:ext uri="{D42A27DB-BD31-4B8C-83A1-F6EECF244321}">
                <p14:modId xmlns:p14="http://schemas.microsoft.com/office/powerpoint/2010/main" val="1724331248"/>
              </p:ext>
            </p:extLst>
          </p:nvPr>
        </p:nvGraphicFramePr>
        <p:xfrm>
          <a:off x="464612" y="4098623"/>
          <a:ext cx="6314879"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s://lh3.googleusercontent.com/Ek19pT6TobY3ibZ2ZZVS57sU1NtFVY5eIuGG2W1QpnHXGCPdxMhzrarFwamrIk9h4lPuVbWQK9zG4H53k-Z7W1tKBVOHjPgt-syLhW_AHuY5_W29HAjFfdg6GvXqRSby4TkhPR33-IcpqgNCFgQaDJKSvb6El68CyW6Z52Zg8ST3LVvhedLEnaBidGbiwu83wHxw75Zwy-4VCcir0QOAq_OJxawHGy0I6xOCh670RLKCEYLdSRGQAu6wYvpQpEYWtaiq9nLqk-k5dXth--O-8DbpgddqOI-wPJSDbOrO_jLObgRQ0oIX0QH1FX1El-nwpzT5YpmQO9I9K1pwhbS6t2OY5_Qb-NgQOQcB63fm9ChU_3Kz6YHUj89nbE-c13urC2CqTfs0thpw4w8PyzWuKv0vqga-QBj_1kbMO0ZOjDpZbjlZqI1RWgbH0szxYlj6Tkoi5gi8AjbhZD59CmjveRNrg7NZYzh03VQvZprAgh_J1xz8Cxn043RMklc1gyaXxMBJ28Bm676bfKe0_9EsIk7NWjBCg0rm8P6pKfiTsuRSvRhaF759oCuPaXcBG0izHwkLIpLMmRj-hCLXYmpRfUeP6LjTcODKlyg--RoU=w1415-h943-no"/>
          <p:cNvPicPr>
            <a:picLocks noChangeAspect="1" noChangeArrowheads="1"/>
          </p:cNvPicPr>
          <p:nvPr/>
        </p:nvPicPr>
        <p:blipFill>
          <a:blip r:embed="rId8" cstate="email">
            <a:extLst>
              <a:ext uri="{28A0092B-C50C-407E-A947-70E740481C1C}">
                <a14:useLocalDpi xmlns:a14="http://schemas.microsoft.com/office/drawing/2010/main"/>
              </a:ext>
            </a:extLst>
          </a:blip>
          <a:srcRect l="-68"/>
          <a:stretch>
            <a:fillRect/>
          </a:stretch>
        </p:blipFill>
        <p:spPr bwMode="auto">
          <a:xfrm>
            <a:off x="6982691" y="1597689"/>
            <a:ext cx="4895338" cy="4010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836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3.googleusercontent.com/kkxHEb0svoe4ah8p-E2jWo5JOjqOQzM1-FMt8zBly5LpXfBtS2UgXcdGCGvHGQp3QHBS_314EKH1JrIA08H0vfMlytRM9_zRxS22PfnTbixKHwD-4Tw4P-NAypMOgGRp4CogidC_nakI_lKi4wnb7dW6eW7BxVghCvLq7BMhU-KCvZ8r-O-IbKrF9ny1vulEJUU1f9YMDclGS6ucxjJhO219dQiF_NzpE98xbr9tKT2ENaJsr199DbJyBQx8oT82R1_U8gmijESvdpmlZSzdI3RkmftUG1HO4CJwKRu7m-T_zgnNrZuAoW2sF3V-XJC4sQbsGkB-w3sVyeYGK3vHPAQ5PsGUPwerTHl7EUHoAtuF5let7tJrlpsEKVZrtyrFebawps7tE91aWKVU6U7kD0Q-6SKKsFikr5ueUs4HwsxHONpIeaiD5satjuAkvo1Krwn5CQ8tUFOrcbKjA9UMMqGoes9AdJ1g8BubvHXiaGzNeWSP-42BT_9piI3bjceyiquRzuIadYETQkEcVSTRBUqAldoIkPQ5iCvrm7xGb3N0JUP7AlWu74Fuqh7uSMajTce_GdNjuR6ZQzPx6bFRI_i756W-PegYwRxwpmBtphugNGdMggLT_gX7tVBWCJrTOvS2zT-4QRYkfJPTwuknd2Rwl0mSoeNafF0mKO_LfaNgeq_ekW4C1w6aYeoMwV2ku8WfpqUyxLJ_HsCltHW9WyCJpQ=w1156-h937-n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8315" t="-23637"/>
          <a:stretch/>
        </p:blipFill>
        <p:spPr bwMode="auto">
          <a:xfrm>
            <a:off x="-1086949" y="-2027103"/>
            <a:ext cx="13323048" cy="9398001"/>
          </a:xfrm>
          <a:prstGeom prst="rect">
            <a:avLst/>
          </a:prstGeom>
          <a:noFill/>
          <a:extLst>
            <a:ext uri="{909E8E84-426E-40DD-AFC4-6F175D3DCCD1}">
              <a14:hiddenFill xmlns:a14="http://schemas.microsoft.com/office/drawing/2010/main">
                <a:solidFill>
                  <a:srgbClr val="FFFFFF"/>
                </a:solidFill>
              </a14:hiddenFill>
            </a:ext>
          </a:extLst>
        </p:spPr>
      </p:pic>
      <p:sp>
        <p:nvSpPr>
          <p:cNvPr id="142338" name="Rectangle 2"/>
          <p:cNvSpPr>
            <a:spLocks noGrp="1" noChangeArrowheads="1"/>
          </p:cNvSpPr>
          <p:nvPr>
            <p:ph type="title"/>
          </p:nvPr>
        </p:nvSpPr>
        <p:spPr bwMode="auto">
          <a:xfrm>
            <a:off x="368301" y="365760"/>
            <a:ext cx="10883900" cy="1554480"/>
          </a:xfrm>
          <a:solidFill>
            <a:schemeClr val="tx1">
              <a:lumMod val="85000"/>
              <a:lumOff val="15000"/>
              <a:alpha val="82000"/>
            </a:schemeClr>
          </a:solidFill>
        </p:spPr>
        <p:txBody>
          <a:bodyPr vert="horz" wrap="square" lIns="91440" tIns="45720" rIns="91440" bIns="45720" numCol="1" rtlCol="0" anchor="ctr" compatLnSpc="1">
            <a:prstTxWarp prst="textNoShape">
              <a:avLst/>
            </a:prstTxWarp>
            <a:normAutofit/>
          </a:bodyPr>
          <a:lstStyle/>
          <a:p>
            <a:pPr eaLnBrk="1" hangingPunct="1">
              <a:lnSpc>
                <a:spcPct val="100000"/>
              </a:lnSpc>
              <a:spcBef>
                <a:spcPts val="500"/>
              </a:spcBef>
              <a:spcAft>
                <a:spcPts val="500"/>
              </a:spcAft>
            </a:pPr>
            <a:r>
              <a:rPr lang="en-US" altLang="en-US" dirty="0">
                <a:solidFill>
                  <a:schemeClr val="bg1"/>
                </a:solidFill>
              </a:rPr>
              <a:t>Reliability Coordination: </a:t>
            </a:r>
            <a:br>
              <a:rPr lang="en-US" altLang="en-US" dirty="0">
                <a:solidFill>
                  <a:schemeClr val="bg1"/>
                </a:solidFill>
              </a:rPr>
            </a:br>
            <a:r>
              <a:rPr lang="en-US" altLang="en-US" dirty="0">
                <a:solidFill>
                  <a:schemeClr val="bg1"/>
                </a:solidFill>
              </a:rPr>
              <a:t>“air traffic controllers” of bulk power grid</a:t>
            </a:r>
          </a:p>
        </p:txBody>
      </p:sp>
      <p:sp>
        <p:nvSpPr>
          <p:cNvPr id="3" name="Content Placeholder 2"/>
          <p:cNvSpPr>
            <a:spLocks noGrp="1"/>
          </p:cNvSpPr>
          <p:nvPr>
            <p:ph idx="1"/>
          </p:nvPr>
        </p:nvSpPr>
        <p:spPr>
          <a:xfrm>
            <a:off x="368301" y="2146218"/>
            <a:ext cx="10883899" cy="4267281"/>
          </a:xfrm>
          <a:solidFill>
            <a:schemeClr val="tx1">
              <a:lumMod val="85000"/>
              <a:lumOff val="15000"/>
              <a:alpha val="82000"/>
            </a:schemeClr>
          </a:solidFill>
        </p:spPr>
        <p:txBody>
          <a:bodyPr vert="horz" lIns="91440" tIns="182880" rIns="91440" bIns="45720" rtlCol="0">
            <a:noAutofit/>
          </a:bodyPr>
          <a:lstStyle/>
          <a:p>
            <a:r>
              <a:rPr lang="en-US" dirty="0">
                <a:solidFill>
                  <a:schemeClr val="bg1"/>
                </a:solidFill>
              </a:rPr>
              <a:t>Monitor grid 24 x 365  </a:t>
            </a:r>
          </a:p>
          <a:p>
            <a:r>
              <a:rPr lang="en-US" dirty="0">
                <a:solidFill>
                  <a:schemeClr val="bg1"/>
                </a:solidFill>
              </a:rPr>
              <a:t>Anticipate problems</a:t>
            </a:r>
          </a:p>
          <a:p>
            <a:r>
              <a:rPr lang="en-US" dirty="0">
                <a:solidFill>
                  <a:schemeClr val="bg1"/>
                </a:solidFill>
              </a:rPr>
              <a:t>Take preemptive action</a:t>
            </a:r>
          </a:p>
          <a:p>
            <a:r>
              <a:rPr lang="en-US" dirty="0">
                <a:solidFill>
                  <a:schemeClr val="bg1"/>
                </a:solidFill>
              </a:rPr>
              <a:t>Coordinate regional response</a:t>
            </a:r>
          </a:p>
          <a:p>
            <a:r>
              <a:rPr lang="en-US" dirty="0">
                <a:solidFill>
                  <a:schemeClr val="bg1"/>
                </a:solidFill>
              </a:rPr>
              <a:t>Independent operation</a:t>
            </a:r>
          </a:p>
          <a:p>
            <a:r>
              <a:rPr lang="en-US" dirty="0">
                <a:solidFill>
                  <a:schemeClr val="bg1"/>
                </a:solidFill>
              </a:rPr>
              <a:t>Comply with 5,500+ pages of reliability standards and criteria</a:t>
            </a:r>
            <a:br>
              <a:rPr lang="en-US" dirty="0">
                <a:solidFill>
                  <a:schemeClr val="bg1"/>
                </a:solidFill>
              </a:rPr>
            </a:br>
            <a:endParaRPr lang="en-US" dirty="0">
              <a:solidFill>
                <a:schemeClr val="bg1"/>
              </a:solidFill>
            </a:endParaRPr>
          </a:p>
        </p:txBody>
      </p:sp>
    </p:spTree>
    <p:custDataLst>
      <p:tags r:id="rId1"/>
    </p:custDataLst>
    <p:extLst>
      <p:ext uri="{BB962C8B-B14F-4D97-AF65-F5344CB8AC3E}">
        <p14:creationId xmlns:p14="http://schemas.microsoft.com/office/powerpoint/2010/main" val="2241811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4"/>
          <p:cNvSpPr>
            <a:spLocks noGrp="1" noChangeArrowheads="1"/>
          </p:cNvSpPr>
          <p:nvPr>
            <p:ph type="title"/>
          </p:nvPr>
        </p:nvSpPr>
        <p:spPr bwMode="auto">
          <a:xfrm>
            <a:off x="612395" y="477146"/>
            <a:ext cx="10942151" cy="939566"/>
          </a:xfrm>
          <a:prstGeom prst="rect">
            <a:avLst/>
          </a:prstGeom>
          <a:solidFill>
            <a:schemeClr val="bg1">
              <a:alpha val="70000"/>
            </a:schemeClr>
          </a:solidFill>
        </p:spPr>
        <p:txBody>
          <a:bodyPr>
            <a:normAutofit/>
          </a:bodyPr>
          <a:lstStyle/>
          <a:p>
            <a:pPr eaLnBrk="1" hangingPunct="1"/>
            <a:r>
              <a:rPr lang="en-US" altLang="en-US" dirty="0" err="1"/>
              <a:t>Spp</a:t>
            </a:r>
            <a:r>
              <a:rPr lang="en-US" altLang="en-US" dirty="0"/>
              <a:t> markets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80109023"/>
              </p:ext>
            </p:extLst>
          </p:nvPr>
        </p:nvGraphicFramePr>
        <p:xfrm>
          <a:off x="612395" y="1127853"/>
          <a:ext cx="11134846" cy="6159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9412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52794489"/>
              </p:ext>
            </p:extLst>
          </p:nvPr>
        </p:nvGraphicFramePr>
        <p:xfrm>
          <a:off x="396732" y="1634715"/>
          <a:ext cx="7942236" cy="503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stretch>
            <a:fillRect/>
          </a:stretch>
        </p:blipFill>
        <p:spPr>
          <a:xfrm>
            <a:off x="4440936" y="152400"/>
            <a:ext cx="3348792" cy="1232865"/>
          </a:xfrm>
          <a:prstGeom prst="rect">
            <a:avLst/>
          </a:prstGeom>
        </p:spPr>
      </p:pic>
      <p:sp>
        <p:nvSpPr>
          <p:cNvPr id="3" name="Oval 2"/>
          <p:cNvSpPr/>
          <p:nvPr/>
        </p:nvSpPr>
        <p:spPr>
          <a:xfrm>
            <a:off x="10586748" y="1571215"/>
            <a:ext cx="1446759" cy="14467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804234" y="1988867"/>
            <a:ext cx="1506583" cy="1506583"/>
          </a:xfrm>
          <a:prstGeom prst="ellipse">
            <a:avLst/>
          </a:prstGeom>
          <a:solidFill>
            <a:srgbClr val="FF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642859" y="3951425"/>
            <a:ext cx="1295400" cy="1295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215568" y="3288168"/>
            <a:ext cx="1748225" cy="1748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629253" y="5175516"/>
            <a:ext cx="1506583" cy="1506583"/>
          </a:xfrm>
          <a:prstGeom prst="ellipse">
            <a:avLst/>
          </a:prstGeom>
          <a:solidFill>
            <a:srgbClr val="FBA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02261" y="2144869"/>
            <a:ext cx="1508556" cy="1261884"/>
          </a:xfrm>
          <a:prstGeom prst="rect">
            <a:avLst/>
          </a:prstGeom>
          <a:noFill/>
        </p:spPr>
        <p:txBody>
          <a:bodyPr wrap="square" rtlCol="0">
            <a:spAutoFit/>
          </a:bodyPr>
          <a:lstStyle/>
          <a:p>
            <a:pPr algn="ctr"/>
            <a:r>
              <a:rPr lang="en-US" sz="1900" dirty="0">
                <a:solidFill>
                  <a:schemeClr val="bg1"/>
                </a:solidFill>
                <a:latin typeface="+mj-lt"/>
              </a:rPr>
              <a:t>Achieve clean energy goals</a:t>
            </a:r>
          </a:p>
        </p:txBody>
      </p:sp>
      <p:sp>
        <p:nvSpPr>
          <p:cNvPr id="19" name="TextBox 18"/>
          <p:cNvSpPr txBox="1"/>
          <p:nvPr/>
        </p:nvSpPr>
        <p:spPr>
          <a:xfrm>
            <a:off x="10250643" y="3457657"/>
            <a:ext cx="1681560" cy="1261884"/>
          </a:xfrm>
          <a:prstGeom prst="rect">
            <a:avLst/>
          </a:prstGeom>
          <a:noFill/>
        </p:spPr>
        <p:txBody>
          <a:bodyPr wrap="square" rtlCol="0">
            <a:spAutoFit/>
          </a:bodyPr>
          <a:lstStyle/>
          <a:p>
            <a:pPr algn="ctr"/>
            <a:r>
              <a:rPr lang="en-US" sz="1900" dirty="0">
                <a:solidFill>
                  <a:schemeClr val="bg1"/>
                </a:solidFill>
                <a:latin typeface="+mj-lt"/>
              </a:rPr>
              <a:t>New opportunities to trade low-cost power</a:t>
            </a:r>
          </a:p>
        </p:txBody>
      </p:sp>
      <p:sp>
        <p:nvSpPr>
          <p:cNvPr id="20" name="TextBox 19"/>
          <p:cNvSpPr txBox="1"/>
          <p:nvPr/>
        </p:nvSpPr>
        <p:spPr>
          <a:xfrm>
            <a:off x="8534400" y="4135904"/>
            <a:ext cx="1508556" cy="969496"/>
          </a:xfrm>
          <a:prstGeom prst="rect">
            <a:avLst/>
          </a:prstGeom>
          <a:noFill/>
        </p:spPr>
        <p:txBody>
          <a:bodyPr wrap="square" rtlCol="0">
            <a:spAutoFit/>
          </a:bodyPr>
          <a:lstStyle/>
          <a:p>
            <a:pPr algn="ctr"/>
            <a:r>
              <a:rPr lang="en-US" sz="1900" dirty="0">
                <a:solidFill>
                  <a:schemeClr val="bg1"/>
                </a:solidFill>
                <a:latin typeface="+mj-lt"/>
              </a:rPr>
              <a:t>Provide economic benefits</a:t>
            </a:r>
          </a:p>
        </p:txBody>
      </p:sp>
      <p:sp>
        <p:nvSpPr>
          <p:cNvPr id="21" name="TextBox 20"/>
          <p:cNvSpPr txBox="1"/>
          <p:nvPr/>
        </p:nvSpPr>
        <p:spPr>
          <a:xfrm>
            <a:off x="9651355" y="5479714"/>
            <a:ext cx="1508556" cy="969496"/>
          </a:xfrm>
          <a:prstGeom prst="rect">
            <a:avLst/>
          </a:prstGeom>
          <a:noFill/>
        </p:spPr>
        <p:txBody>
          <a:bodyPr wrap="square" rtlCol="0">
            <a:spAutoFit/>
          </a:bodyPr>
          <a:lstStyle/>
          <a:p>
            <a:pPr algn="ctr"/>
            <a:r>
              <a:rPr lang="en-US" sz="1900" dirty="0">
                <a:solidFill>
                  <a:schemeClr val="bg1"/>
                </a:solidFill>
                <a:latin typeface="+mj-lt"/>
              </a:rPr>
              <a:t>Maintain resource adequacy</a:t>
            </a:r>
          </a:p>
        </p:txBody>
      </p:sp>
      <p:sp>
        <p:nvSpPr>
          <p:cNvPr id="22" name="TextBox 21"/>
          <p:cNvSpPr txBox="1"/>
          <p:nvPr/>
        </p:nvSpPr>
        <p:spPr>
          <a:xfrm>
            <a:off x="10596150" y="1798866"/>
            <a:ext cx="1508556" cy="969496"/>
          </a:xfrm>
          <a:prstGeom prst="rect">
            <a:avLst/>
          </a:prstGeom>
          <a:noFill/>
        </p:spPr>
        <p:txBody>
          <a:bodyPr wrap="square" rtlCol="0">
            <a:spAutoFit/>
          </a:bodyPr>
          <a:lstStyle/>
          <a:p>
            <a:pPr algn="ctr"/>
            <a:r>
              <a:rPr lang="en-US" sz="1900" dirty="0">
                <a:solidFill>
                  <a:schemeClr val="bg1"/>
                </a:solidFill>
                <a:latin typeface="+mj-lt"/>
              </a:rPr>
              <a:t>Reinforce system reliability</a:t>
            </a:r>
          </a:p>
        </p:txBody>
      </p:sp>
    </p:spTree>
    <p:extLst>
      <p:ext uri="{BB962C8B-B14F-4D97-AF65-F5344CB8AC3E}">
        <p14:creationId xmlns:p14="http://schemas.microsoft.com/office/powerpoint/2010/main" val="444084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PSLIDECODE" val="2019030714455200003"/>
  <p:tag name="SB_SLIDEID" val="2089"/>
</p:tagLst>
</file>

<file path=ppt/tags/tag2.xml><?xml version="1.0" encoding="utf-8"?>
<p:tagLst xmlns:a="http://schemas.openxmlformats.org/drawingml/2006/main" xmlns:r="http://schemas.openxmlformats.org/officeDocument/2006/relationships" xmlns:p="http://schemas.openxmlformats.org/presentationml/2006/main">
  <p:tag name="QPSLIDECODE" val="2019030714455100002"/>
</p:tagLst>
</file>

<file path=ppt/tags/tag3.xml><?xml version="1.0" encoding="utf-8"?>
<p:tagLst xmlns:a="http://schemas.openxmlformats.org/drawingml/2006/main" xmlns:r="http://schemas.openxmlformats.org/officeDocument/2006/relationships" xmlns:p="http://schemas.openxmlformats.org/presentationml/2006/main">
  <p:tag name="QPSLIDECODE" val="2019030714471300004"/>
  <p:tag name="SB_SLIDEID" val="3253"/>
</p:tagLst>
</file>

<file path=ppt/tags/tag4.xml><?xml version="1.0" encoding="utf-8"?>
<p:tagLst xmlns:a="http://schemas.openxmlformats.org/drawingml/2006/main" xmlns:r="http://schemas.openxmlformats.org/officeDocument/2006/relationships" xmlns:p="http://schemas.openxmlformats.org/presentationml/2006/main">
  <p:tag name="QPSLIDECODE" val="2019081612321500027"/>
  <p:tag name="SB_SLIDEID" val="6746"/>
</p:tagLst>
</file>

<file path=ppt/tags/tag5.xml><?xml version="1.0" encoding="utf-8"?>
<p:tagLst xmlns:a="http://schemas.openxmlformats.org/drawingml/2006/main" xmlns:r="http://schemas.openxmlformats.org/officeDocument/2006/relationships" xmlns:p="http://schemas.openxmlformats.org/presentationml/2006/main">
  <p:tag name="QPSLIDECODE" val="2019030714471400007"/>
  <p:tag name="SB_SLIDEID" val="7787"/>
</p:tagLst>
</file>

<file path=ppt/tags/tag6.xml><?xml version="1.0" encoding="utf-8"?>
<p:tagLst xmlns:a="http://schemas.openxmlformats.org/drawingml/2006/main" xmlns:r="http://schemas.openxmlformats.org/officeDocument/2006/relationships" xmlns:p="http://schemas.openxmlformats.org/presentationml/2006/main">
  <p:tag name="QPSLIDECODE" val="2019030714474200004"/>
  <p:tag name="SB_SLIDEID" val="3222"/>
</p:tagLst>
</file>

<file path=ppt/theme/theme1.xml><?xml version="1.0" encoding="utf-8"?>
<a:theme xmlns:a="http://schemas.openxmlformats.org/drawingml/2006/main" name="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P PPT Template 20190814 FINAL WIDESCREEN.potx" id="{10AD0C55-BE9D-4B13-8D75-74B6445015A1}" vid="{8E0107B0-13B2-48E8-83F3-11EE5F9C4C64}"/>
    </a:ext>
  </a:extLst>
</a:theme>
</file>

<file path=ppt/theme/theme2.xml><?xml version="1.0" encoding="utf-8"?>
<a:theme xmlns:a="http://schemas.openxmlformats.org/drawingml/2006/main" name="2_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TF MOPC ORG GROUP_draft1as" id="{49E1EF8C-B291-4169-9176-DACEDAA4B064}" vid="{B3E81D94-29AC-41A8-8A44-3A02D3D436BC}"/>
    </a:ext>
  </a:extLst>
</a:theme>
</file>

<file path=ppt/theme/theme3.xml><?xml version="1.0" encoding="utf-8"?>
<a:theme xmlns:a="http://schemas.openxmlformats.org/drawingml/2006/main" name="11_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Customer Training 20191107" id="{81098C93-774C-493C-A23C-4C5FFFB92754}" vid="{0565D493-2584-4761-8F49-BF8140EAE53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SPP PPT Template 20190814 DRAFT WIDESCREEN</Template>
  <TotalTime>4158</TotalTime>
  <Words>854</Words>
  <Application>Microsoft Office PowerPoint</Application>
  <PresentationFormat>Widescreen</PresentationFormat>
  <Paragraphs>163</Paragraphs>
  <Slides>11</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Segoe UI</vt:lpstr>
      <vt:lpstr>Segoe UI Black</vt:lpstr>
      <vt:lpstr>Segoe UI Light</vt:lpstr>
      <vt:lpstr>Segoe UI Semibold</vt:lpstr>
      <vt:lpstr>Segoe UI Semilight</vt:lpstr>
      <vt:lpstr>Custom Design</vt:lpstr>
      <vt:lpstr>2_Custom Design</vt:lpstr>
      <vt:lpstr>11_Custom Design</vt:lpstr>
      <vt:lpstr>South Carolina legislator briefing</vt:lpstr>
      <vt:lpstr>Regional transmission organizations/ Independent system operators</vt:lpstr>
      <vt:lpstr>WHO IS SPP?</vt:lpstr>
      <vt:lpstr>81 years of milestones</vt:lpstr>
      <vt:lpstr>Collaborative stakeholder process</vt:lpstr>
      <vt:lpstr>Regional State Committee </vt:lpstr>
      <vt:lpstr>Reliability Coordination:  “air traffic controllers” of bulk power grid</vt:lpstr>
      <vt:lpstr>Spp markets</vt:lpstr>
      <vt:lpstr>PowerPoint Presentation</vt:lpstr>
      <vt:lpstr>Market Options</vt:lpstr>
      <vt:lpstr>What questions do you have?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intro slide and is optional</dc:title>
  <dc:creator>Robert Kirkpatrick</dc:creator>
  <cp:lastModifiedBy>Elizabeth Harrell</cp:lastModifiedBy>
  <cp:revision>101</cp:revision>
  <dcterms:created xsi:type="dcterms:W3CDTF">2019-09-03T15:11:20Z</dcterms:created>
  <dcterms:modified xsi:type="dcterms:W3CDTF">2022-08-31T15:28:06Z</dcterms:modified>
</cp:coreProperties>
</file>